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33"/>
  </p:notesMasterIdLst>
  <p:handoutMasterIdLst>
    <p:handoutMasterId r:id="rId34"/>
  </p:handoutMasterIdLst>
  <p:sldIdLst>
    <p:sldId id="484" r:id="rId2"/>
    <p:sldId id="583" r:id="rId3"/>
    <p:sldId id="589" r:id="rId4"/>
    <p:sldId id="591" r:id="rId5"/>
    <p:sldId id="543" r:id="rId6"/>
    <p:sldId id="518" r:id="rId7"/>
    <p:sldId id="595" r:id="rId8"/>
    <p:sldId id="517" r:id="rId9"/>
    <p:sldId id="585" r:id="rId10"/>
    <p:sldId id="556" r:id="rId11"/>
    <p:sldId id="544" r:id="rId12"/>
    <p:sldId id="557" r:id="rId13"/>
    <p:sldId id="519" r:id="rId14"/>
    <p:sldId id="598" r:id="rId15"/>
    <p:sldId id="558" r:id="rId16"/>
    <p:sldId id="599" r:id="rId17"/>
    <p:sldId id="600" r:id="rId18"/>
    <p:sldId id="553" r:id="rId19"/>
    <p:sldId id="559" r:id="rId20"/>
    <p:sldId id="579" r:id="rId21"/>
    <p:sldId id="596" r:id="rId22"/>
    <p:sldId id="587" r:id="rId23"/>
    <p:sldId id="590" r:id="rId24"/>
    <p:sldId id="601" r:id="rId25"/>
    <p:sldId id="563" r:id="rId26"/>
    <p:sldId id="520" r:id="rId27"/>
    <p:sldId id="560" r:id="rId28"/>
    <p:sldId id="582" r:id="rId29"/>
    <p:sldId id="569" r:id="rId30"/>
    <p:sldId id="592" r:id="rId31"/>
    <p:sldId id="594" r:id="rId32"/>
  </p:sldIdLst>
  <p:sldSz cx="9144000" cy="6858000" type="screen4x3"/>
  <p:notesSz cx="7077075" cy="9363075"/>
  <p:defaultTextStyle>
    <a:defPPr>
      <a:defRPr lang="en-US"/>
    </a:defPPr>
    <a:lvl1pPr algn="l" rtl="0" fontAlgn="base">
      <a:spcBef>
        <a:spcPct val="0"/>
      </a:spcBef>
      <a:spcAft>
        <a:spcPct val="0"/>
      </a:spcAft>
      <a:defRPr sz="2400" kern="1200">
        <a:solidFill>
          <a:schemeClr val="tx1"/>
        </a:solidFill>
        <a:latin typeface="Comic Sans MS" pitchFamily="66" charset="0"/>
        <a:ea typeface="+mn-ea"/>
        <a:cs typeface="+mn-cs"/>
      </a:defRPr>
    </a:lvl1pPr>
    <a:lvl2pPr marL="457200" algn="l" rtl="0" fontAlgn="base">
      <a:spcBef>
        <a:spcPct val="0"/>
      </a:spcBef>
      <a:spcAft>
        <a:spcPct val="0"/>
      </a:spcAft>
      <a:defRPr sz="2400" kern="1200">
        <a:solidFill>
          <a:schemeClr val="tx1"/>
        </a:solidFill>
        <a:latin typeface="Comic Sans MS" pitchFamily="66" charset="0"/>
        <a:ea typeface="+mn-ea"/>
        <a:cs typeface="+mn-cs"/>
      </a:defRPr>
    </a:lvl2pPr>
    <a:lvl3pPr marL="914400" algn="l" rtl="0" fontAlgn="base">
      <a:spcBef>
        <a:spcPct val="0"/>
      </a:spcBef>
      <a:spcAft>
        <a:spcPct val="0"/>
      </a:spcAft>
      <a:defRPr sz="2400" kern="1200">
        <a:solidFill>
          <a:schemeClr val="tx1"/>
        </a:solidFill>
        <a:latin typeface="Comic Sans MS" pitchFamily="66" charset="0"/>
        <a:ea typeface="+mn-ea"/>
        <a:cs typeface="+mn-cs"/>
      </a:defRPr>
    </a:lvl3pPr>
    <a:lvl4pPr marL="1371600" algn="l" rtl="0" fontAlgn="base">
      <a:spcBef>
        <a:spcPct val="0"/>
      </a:spcBef>
      <a:spcAft>
        <a:spcPct val="0"/>
      </a:spcAft>
      <a:defRPr sz="2400" kern="1200">
        <a:solidFill>
          <a:schemeClr val="tx1"/>
        </a:solidFill>
        <a:latin typeface="Comic Sans MS" pitchFamily="66" charset="0"/>
        <a:ea typeface="+mn-ea"/>
        <a:cs typeface="+mn-cs"/>
      </a:defRPr>
    </a:lvl4pPr>
    <a:lvl5pPr marL="1828800" algn="l" rtl="0" fontAlgn="base">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99FF99"/>
    <a:srgbClr val="99FF66"/>
    <a:srgbClr val="FFFF66"/>
    <a:srgbClr val="FFFF99"/>
    <a:srgbClr val="4ABA4A"/>
    <a:srgbClr val="7FC83C"/>
    <a:srgbClr val="159324"/>
    <a:srgbClr val="30A636"/>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90935" autoAdjust="0"/>
  </p:normalViewPr>
  <p:slideViewPr>
    <p:cSldViewPr>
      <p:cViewPr>
        <p:scale>
          <a:sx n="80" d="100"/>
          <a:sy n="80" d="100"/>
        </p:scale>
        <p:origin x="-708" y="-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0" d="100"/>
          <a:sy n="80" d="100"/>
        </p:scale>
        <p:origin x="-1974" y="-96"/>
      </p:cViewPr>
      <p:guideLst>
        <p:guide orient="horz" pos="2948"/>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3067050" cy="468313"/>
          </a:xfrm>
          <a:prstGeom prst="rect">
            <a:avLst/>
          </a:prstGeom>
          <a:noFill/>
          <a:ln w="9525">
            <a:noFill/>
            <a:miter lim="800000"/>
            <a:headEnd/>
            <a:tailEnd/>
          </a:ln>
          <a:effectLst/>
        </p:spPr>
        <p:txBody>
          <a:bodyPr vert="horz" wrap="square" lIns="94101" tIns="47050" rIns="94101" bIns="47050" numCol="1" anchor="t" anchorCtr="0" compatLnSpc="1">
            <a:prstTxWarp prst="textNoShape">
              <a:avLst/>
            </a:prstTxWarp>
          </a:bodyPr>
          <a:lstStyle>
            <a:lvl1pPr>
              <a:defRPr sz="1200"/>
            </a:lvl1pPr>
          </a:lstStyle>
          <a:p>
            <a:pPr>
              <a:defRPr/>
            </a:pPr>
            <a:endParaRPr lang="en-US"/>
          </a:p>
        </p:txBody>
      </p:sp>
      <p:sp>
        <p:nvSpPr>
          <p:cNvPr id="53251" name="Rectangle 3"/>
          <p:cNvSpPr>
            <a:spLocks noGrp="1" noChangeArrowheads="1"/>
          </p:cNvSpPr>
          <p:nvPr>
            <p:ph type="dt" sz="quarter" idx="1"/>
          </p:nvPr>
        </p:nvSpPr>
        <p:spPr bwMode="auto">
          <a:xfrm>
            <a:off x="4010025" y="0"/>
            <a:ext cx="3067050" cy="468313"/>
          </a:xfrm>
          <a:prstGeom prst="rect">
            <a:avLst/>
          </a:prstGeom>
          <a:noFill/>
          <a:ln w="9525">
            <a:noFill/>
            <a:miter lim="800000"/>
            <a:headEnd/>
            <a:tailEnd/>
          </a:ln>
          <a:effectLst/>
        </p:spPr>
        <p:txBody>
          <a:bodyPr vert="horz" wrap="square" lIns="94101" tIns="47050" rIns="94101" bIns="47050" numCol="1" anchor="t" anchorCtr="0" compatLnSpc="1">
            <a:prstTxWarp prst="textNoShape">
              <a:avLst/>
            </a:prstTxWarp>
          </a:bodyPr>
          <a:lstStyle>
            <a:lvl1pPr algn="r">
              <a:defRPr sz="1200"/>
            </a:lvl1pPr>
          </a:lstStyle>
          <a:p>
            <a:pPr>
              <a:defRPr/>
            </a:pPr>
            <a:endParaRPr lang="en-US"/>
          </a:p>
        </p:txBody>
      </p:sp>
      <p:sp>
        <p:nvSpPr>
          <p:cNvPr id="53252" name="Rectangle 4"/>
          <p:cNvSpPr>
            <a:spLocks noGrp="1" noChangeArrowheads="1"/>
          </p:cNvSpPr>
          <p:nvPr>
            <p:ph type="ftr" sz="quarter" idx="2"/>
          </p:nvPr>
        </p:nvSpPr>
        <p:spPr bwMode="auto">
          <a:xfrm>
            <a:off x="0" y="8894763"/>
            <a:ext cx="3067050" cy="468312"/>
          </a:xfrm>
          <a:prstGeom prst="rect">
            <a:avLst/>
          </a:prstGeom>
          <a:noFill/>
          <a:ln w="9525">
            <a:noFill/>
            <a:miter lim="800000"/>
            <a:headEnd/>
            <a:tailEnd/>
          </a:ln>
          <a:effectLst/>
        </p:spPr>
        <p:txBody>
          <a:bodyPr vert="horz" wrap="square" lIns="94101" tIns="47050" rIns="94101" bIns="47050" numCol="1" anchor="b" anchorCtr="0" compatLnSpc="1">
            <a:prstTxWarp prst="textNoShape">
              <a:avLst/>
            </a:prstTxWarp>
          </a:bodyPr>
          <a:lstStyle>
            <a:lvl1pPr>
              <a:defRPr sz="1200"/>
            </a:lvl1pPr>
          </a:lstStyle>
          <a:p>
            <a:pPr>
              <a:defRPr/>
            </a:pPr>
            <a:endParaRPr lang="en-US"/>
          </a:p>
        </p:txBody>
      </p:sp>
      <p:sp>
        <p:nvSpPr>
          <p:cNvPr id="53253" name="Rectangle 5"/>
          <p:cNvSpPr>
            <a:spLocks noGrp="1" noChangeArrowheads="1"/>
          </p:cNvSpPr>
          <p:nvPr>
            <p:ph type="sldNum" sz="quarter" idx="3"/>
          </p:nvPr>
        </p:nvSpPr>
        <p:spPr bwMode="auto">
          <a:xfrm>
            <a:off x="4010025" y="8894763"/>
            <a:ext cx="3067050" cy="468312"/>
          </a:xfrm>
          <a:prstGeom prst="rect">
            <a:avLst/>
          </a:prstGeom>
          <a:noFill/>
          <a:ln w="9525">
            <a:noFill/>
            <a:miter lim="800000"/>
            <a:headEnd/>
            <a:tailEnd/>
          </a:ln>
          <a:effectLst/>
        </p:spPr>
        <p:txBody>
          <a:bodyPr vert="horz" wrap="square" lIns="94101" tIns="47050" rIns="94101" bIns="47050" numCol="1" anchor="b" anchorCtr="0" compatLnSpc="1">
            <a:prstTxWarp prst="textNoShape">
              <a:avLst/>
            </a:prstTxWarp>
          </a:bodyPr>
          <a:lstStyle>
            <a:lvl1pPr algn="r">
              <a:defRPr sz="1200"/>
            </a:lvl1pPr>
          </a:lstStyle>
          <a:p>
            <a:pPr>
              <a:defRPr/>
            </a:pPr>
            <a:fld id="{A351C215-5BE4-4C66-AD11-644837F6EF03}" type="slidenum">
              <a:rPr lang="en-US"/>
              <a:pPr>
                <a:defRPr/>
              </a:pPr>
              <a:t>‹#›</a:t>
            </a:fld>
            <a:endParaRPr lang="en-US"/>
          </a:p>
        </p:txBody>
      </p:sp>
    </p:spTree>
    <p:extLst>
      <p:ext uri="{BB962C8B-B14F-4D97-AF65-F5344CB8AC3E}">
        <p14:creationId xmlns:p14="http://schemas.microsoft.com/office/powerpoint/2010/main" val="1911649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3067050" cy="468313"/>
          </a:xfrm>
          <a:prstGeom prst="rect">
            <a:avLst/>
          </a:prstGeom>
          <a:noFill/>
          <a:ln w="9525">
            <a:noFill/>
            <a:miter lim="800000"/>
            <a:headEnd/>
            <a:tailEnd/>
          </a:ln>
          <a:effectLst/>
        </p:spPr>
        <p:txBody>
          <a:bodyPr vert="horz" wrap="square" lIns="94101" tIns="47050" rIns="94101" bIns="4705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43011" name="Rectangle 3"/>
          <p:cNvSpPr>
            <a:spLocks noGrp="1" noChangeArrowheads="1"/>
          </p:cNvSpPr>
          <p:nvPr>
            <p:ph type="dt" idx="1"/>
          </p:nvPr>
        </p:nvSpPr>
        <p:spPr bwMode="auto">
          <a:xfrm>
            <a:off x="4010025" y="0"/>
            <a:ext cx="3067050" cy="468313"/>
          </a:xfrm>
          <a:prstGeom prst="rect">
            <a:avLst/>
          </a:prstGeom>
          <a:noFill/>
          <a:ln w="9525">
            <a:noFill/>
            <a:miter lim="800000"/>
            <a:headEnd/>
            <a:tailEnd/>
          </a:ln>
          <a:effectLst/>
        </p:spPr>
        <p:txBody>
          <a:bodyPr vert="horz" wrap="square" lIns="94101" tIns="47050" rIns="94101" bIns="4705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26628" name="Rectangle 4"/>
          <p:cNvSpPr>
            <a:spLocks noGrp="1" noRot="1" noChangeAspect="1" noChangeArrowheads="1" noTextEdit="1"/>
          </p:cNvSpPr>
          <p:nvPr>
            <p:ph type="sldImg" idx="2"/>
          </p:nvPr>
        </p:nvSpPr>
        <p:spPr bwMode="auto">
          <a:xfrm>
            <a:off x="1198563" y="703263"/>
            <a:ext cx="4681537" cy="35099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3" name="Rectangle 5"/>
          <p:cNvSpPr>
            <a:spLocks noGrp="1" noChangeArrowheads="1"/>
          </p:cNvSpPr>
          <p:nvPr>
            <p:ph type="body" sz="quarter" idx="3"/>
          </p:nvPr>
        </p:nvSpPr>
        <p:spPr bwMode="auto">
          <a:xfrm>
            <a:off x="942975" y="4448175"/>
            <a:ext cx="5191125" cy="4211638"/>
          </a:xfrm>
          <a:prstGeom prst="rect">
            <a:avLst/>
          </a:prstGeom>
          <a:noFill/>
          <a:ln w="9525">
            <a:noFill/>
            <a:miter lim="800000"/>
            <a:headEnd/>
            <a:tailEnd/>
          </a:ln>
          <a:effectLst/>
        </p:spPr>
        <p:txBody>
          <a:bodyPr vert="horz" wrap="square" lIns="94101" tIns="47050" rIns="94101" bIns="4705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3014" name="Rectangle 6"/>
          <p:cNvSpPr>
            <a:spLocks noGrp="1" noChangeArrowheads="1"/>
          </p:cNvSpPr>
          <p:nvPr>
            <p:ph type="ftr" sz="quarter" idx="4"/>
          </p:nvPr>
        </p:nvSpPr>
        <p:spPr bwMode="auto">
          <a:xfrm>
            <a:off x="0" y="8894763"/>
            <a:ext cx="3067050" cy="468312"/>
          </a:xfrm>
          <a:prstGeom prst="rect">
            <a:avLst/>
          </a:prstGeom>
          <a:noFill/>
          <a:ln w="9525">
            <a:noFill/>
            <a:miter lim="800000"/>
            <a:headEnd/>
            <a:tailEnd/>
          </a:ln>
          <a:effectLst/>
        </p:spPr>
        <p:txBody>
          <a:bodyPr vert="horz" wrap="square" lIns="94101" tIns="47050" rIns="94101" bIns="4705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43015" name="Rectangle 7"/>
          <p:cNvSpPr>
            <a:spLocks noGrp="1" noChangeArrowheads="1"/>
          </p:cNvSpPr>
          <p:nvPr>
            <p:ph type="sldNum" sz="quarter" idx="5"/>
          </p:nvPr>
        </p:nvSpPr>
        <p:spPr bwMode="auto">
          <a:xfrm>
            <a:off x="4010025" y="8894763"/>
            <a:ext cx="3067050" cy="468312"/>
          </a:xfrm>
          <a:prstGeom prst="rect">
            <a:avLst/>
          </a:prstGeom>
          <a:noFill/>
          <a:ln w="9525">
            <a:noFill/>
            <a:miter lim="800000"/>
            <a:headEnd/>
            <a:tailEnd/>
          </a:ln>
          <a:effectLst/>
        </p:spPr>
        <p:txBody>
          <a:bodyPr vert="horz" wrap="square" lIns="94101" tIns="47050" rIns="94101" bIns="47050" numCol="1" anchor="b" anchorCtr="0" compatLnSpc="1">
            <a:prstTxWarp prst="textNoShape">
              <a:avLst/>
            </a:prstTxWarp>
          </a:bodyPr>
          <a:lstStyle>
            <a:lvl1pPr algn="r">
              <a:defRPr sz="1200">
                <a:latin typeface="Times New Roman" pitchFamily="18" charset="0"/>
              </a:defRPr>
            </a:lvl1pPr>
          </a:lstStyle>
          <a:p>
            <a:pPr>
              <a:defRPr/>
            </a:pPr>
            <a:fld id="{3EE7C2FB-5361-475A-9E79-EED85C5AD7D0}" type="slidenum">
              <a:rPr lang="en-US"/>
              <a:pPr>
                <a:defRPr/>
              </a:pPr>
              <a:t>‹#›</a:t>
            </a:fld>
            <a:endParaRPr lang="en-US"/>
          </a:p>
        </p:txBody>
      </p:sp>
    </p:spTree>
    <p:extLst>
      <p:ext uri="{BB962C8B-B14F-4D97-AF65-F5344CB8AC3E}">
        <p14:creationId xmlns:p14="http://schemas.microsoft.com/office/powerpoint/2010/main" val="13232579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EE7C2FB-5361-475A-9E79-EED85C5AD7D0}" type="slidenum">
              <a:rPr lang="en-US" smtClean="0"/>
              <a:pPr>
                <a:defRPr/>
              </a:pPr>
              <a:t>31</a:t>
            </a:fld>
            <a:endParaRPr lang="en-US"/>
          </a:p>
        </p:txBody>
      </p:sp>
    </p:spTree>
    <p:extLst>
      <p:ext uri="{BB962C8B-B14F-4D97-AF65-F5344CB8AC3E}">
        <p14:creationId xmlns:p14="http://schemas.microsoft.com/office/powerpoint/2010/main" val="1666713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604A41-EAFD-4C37-BFA0-8A1DDA31CC23}" type="slidenum">
              <a:rPr lang="en-US"/>
              <a:pPr>
                <a:defRPr/>
              </a:pPr>
              <a:t>‹#›</a:t>
            </a:fld>
            <a:endParaRPr lang="en-US"/>
          </a:p>
        </p:txBody>
      </p:sp>
    </p:spTree>
    <p:extLst>
      <p:ext uri="{BB962C8B-B14F-4D97-AF65-F5344CB8AC3E}">
        <p14:creationId xmlns:p14="http://schemas.microsoft.com/office/powerpoint/2010/main" val="2723601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358387-6942-4947-B6DB-685FAE555B33}" type="slidenum">
              <a:rPr lang="en-US"/>
              <a:pPr>
                <a:defRPr/>
              </a:pPr>
              <a:t>‹#›</a:t>
            </a:fld>
            <a:endParaRPr lang="en-US"/>
          </a:p>
        </p:txBody>
      </p:sp>
    </p:spTree>
    <p:extLst>
      <p:ext uri="{BB962C8B-B14F-4D97-AF65-F5344CB8AC3E}">
        <p14:creationId xmlns:p14="http://schemas.microsoft.com/office/powerpoint/2010/main" val="116813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12D462-2192-4BC9-A01D-49B6D16FBE7E}" type="slidenum">
              <a:rPr lang="en-US"/>
              <a:pPr>
                <a:defRPr/>
              </a:pPr>
              <a:t>‹#›</a:t>
            </a:fld>
            <a:endParaRPr lang="en-US"/>
          </a:p>
        </p:txBody>
      </p:sp>
    </p:spTree>
    <p:extLst>
      <p:ext uri="{BB962C8B-B14F-4D97-AF65-F5344CB8AC3E}">
        <p14:creationId xmlns:p14="http://schemas.microsoft.com/office/powerpoint/2010/main" val="3322268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146F82-FACE-4AA9-86DF-068AF21E1E34}" type="slidenum">
              <a:rPr lang="en-US"/>
              <a:pPr>
                <a:defRPr/>
              </a:pPr>
              <a:t>‹#›</a:t>
            </a:fld>
            <a:endParaRPr lang="en-US"/>
          </a:p>
        </p:txBody>
      </p:sp>
    </p:spTree>
    <p:extLst>
      <p:ext uri="{BB962C8B-B14F-4D97-AF65-F5344CB8AC3E}">
        <p14:creationId xmlns:p14="http://schemas.microsoft.com/office/powerpoint/2010/main" val="19040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980729-768F-4A70-A567-00D7D5F426F9}" type="slidenum">
              <a:rPr lang="en-US"/>
              <a:pPr>
                <a:defRPr/>
              </a:pPr>
              <a:t>‹#›</a:t>
            </a:fld>
            <a:endParaRPr lang="en-US"/>
          </a:p>
        </p:txBody>
      </p:sp>
    </p:spTree>
    <p:extLst>
      <p:ext uri="{BB962C8B-B14F-4D97-AF65-F5344CB8AC3E}">
        <p14:creationId xmlns:p14="http://schemas.microsoft.com/office/powerpoint/2010/main" val="2271937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CD1EE0D-3D25-40AF-808C-B05554E226A0}" type="slidenum">
              <a:rPr lang="en-US"/>
              <a:pPr>
                <a:defRPr/>
              </a:pPr>
              <a:t>‹#›</a:t>
            </a:fld>
            <a:endParaRPr lang="en-US"/>
          </a:p>
        </p:txBody>
      </p:sp>
    </p:spTree>
    <p:extLst>
      <p:ext uri="{BB962C8B-B14F-4D97-AF65-F5344CB8AC3E}">
        <p14:creationId xmlns:p14="http://schemas.microsoft.com/office/powerpoint/2010/main" val="3131177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FF6DBA5-9B01-4FC3-B96C-730830E73AE6}" type="slidenum">
              <a:rPr lang="en-US"/>
              <a:pPr>
                <a:defRPr/>
              </a:pPr>
              <a:t>‹#›</a:t>
            </a:fld>
            <a:endParaRPr lang="en-US"/>
          </a:p>
        </p:txBody>
      </p:sp>
    </p:spTree>
    <p:extLst>
      <p:ext uri="{BB962C8B-B14F-4D97-AF65-F5344CB8AC3E}">
        <p14:creationId xmlns:p14="http://schemas.microsoft.com/office/powerpoint/2010/main" val="327325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838BE52-A648-4581-B1A2-67AB663F5023}" type="slidenum">
              <a:rPr lang="en-US"/>
              <a:pPr>
                <a:defRPr/>
              </a:pPr>
              <a:t>‹#›</a:t>
            </a:fld>
            <a:endParaRPr lang="en-US"/>
          </a:p>
        </p:txBody>
      </p:sp>
    </p:spTree>
    <p:extLst>
      <p:ext uri="{BB962C8B-B14F-4D97-AF65-F5344CB8AC3E}">
        <p14:creationId xmlns:p14="http://schemas.microsoft.com/office/powerpoint/2010/main" val="4017688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A9A8C3D-272C-4A57-919F-B05B255DCC36}" type="slidenum">
              <a:rPr lang="en-US"/>
              <a:pPr>
                <a:defRPr/>
              </a:pPr>
              <a:t>‹#›</a:t>
            </a:fld>
            <a:endParaRPr lang="en-US"/>
          </a:p>
        </p:txBody>
      </p:sp>
    </p:spTree>
    <p:extLst>
      <p:ext uri="{BB962C8B-B14F-4D97-AF65-F5344CB8AC3E}">
        <p14:creationId xmlns:p14="http://schemas.microsoft.com/office/powerpoint/2010/main" val="73829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E1E344-EA16-4E7C-8216-6B302564BAEE}" type="slidenum">
              <a:rPr lang="en-US"/>
              <a:pPr>
                <a:defRPr/>
              </a:pPr>
              <a:t>‹#›</a:t>
            </a:fld>
            <a:endParaRPr lang="en-US"/>
          </a:p>
        </p:txBody>
      </p:sp>
    </p:spTree>
    <p:extLst>
      <p:ext uri="{BB962C8B-B14F-4D97-AF65-F5344CB8AC3E}">
        <p14:creationId xmlns:p14="http://schemas.microsoft.com/office/powerpoint/2010/main" val="702043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33A977-8704-461D-B530-4C19F3DB6996}" type="slidenum">
              <a:rPr lang="en-US"/>
              <a:pPr>
                <a:defRPr/>
              </a:pPr>
              <a:t>‹#›</a:t>
            </a:fld>
            <a:endParaRPr lang="en-US"/>
          </a:p>
        </p:txBody>
      </p:sp>
    </p:spTree>
    <p:extLst>
      <p:ext uri="{BB962C8B-B14F-4D97-AF65-F5344CB8AC3E}">
        <p14:creationId xmlns:p14="http://schemas.microsoft.com/office/powerpoint/2010/main" val="1117872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5953118-B1A1-4A2B-AA78-2EC69C15FA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www.jkagroup.com/"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5" descr="Final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394075"/>
            <a:ext cx="27432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57187" y="381001"/>
            <a:ext cx="5081588" cy="5816977"/>
          </a:xfrm>
          <a:prstGeom prst="rect">
            <a:avLst/>
          </a:prstGeom>
          <a:solidFill>
            <a:srgbClr val="FFFF66"/>
          </a:solidFill>
        </p:spPr>
        <p:txBody>
          <a:bodyPr>
            <a:spAutoFit/>
          </a:bodyPr>
          <a:lstStyle/>
          <a:p>
            <a:pPr algn="ctr">
              <a:defRPr/>
            </a:pPr>
            <a:r>
              <a:rPr lang="en-US" dirty="0"/>
              <a:t>“Pipelines and People – A Workable Solution”</a:t>
            </a:r>
          </a:p>
          <a:p>
            <a:pPr algn="ctr">
              <a:defRPr/>
            </a:pPr>
            <a:endParaRPr lang="en-US" dirty="0"/>
          </a:p>
          <a:p>
            <a:pPr algn="ctr">
              <a:defRPr/>
            </a:pPr>
            <a:r>
              <a:rPr lang="en-US" sz="2000" dirty="0"/>
              <a:t>James A. Kent</a:t>
            </a:r>
          </a:p>
          <a:p>
            <a:pPr algn="ctr">
              <a:defRPr/>
            </a:pPr>
            <a:r>
              <a:rPr lang="en-US" sz="2000" dirty="0"/>
              <a:t>President, JKA Group</a:t>
            </a:r>
          </a:p>
          <a:p>
            <a:pPr algn="ctr">
              <a:defRPr/>
            </a:pPr>
            <a:r>
              <a:rPr lang="en-US" sz="1600" dirty="0"/>
              <a:t>Denver, Colorado</a:t>
            </a:r>
          </a:p>
          <a:p>
            <a:pPr algn="ctr">
              <a:defRPr/>
            </a:pPr>
            <a:r>
              <a:rPr lang="en-US" sz="2000" dirty="0"/>
              <a:t> </a:t>
            </a:r>
          </a:p>
          <a:p>
            <a:pPr algn="ctr">
              <a:defRPr/>
            </a:pPr>
            <a:r>
              <a:rPr lang="en-US" sz="2000" dirty="0"/>
              <a:t>Kevin Preister</a:t>
            </a:r>
          </a:p>
          <a:p>
            <a:pPr algn="ctr">
              <a:defRPr/>
            </a:pPr>
            <a:r>
              <a:rPr lang="en-US" sz="2000" dirty="0"/>
              <a:t>Center for Social Ecology &amp;  Public Policy</a:t>
            </a:r>
          </a:p>
          <a:p>
            <a:pPr algn="ctr">
              <a:defRPr/>
            </a:pPr>
            <a:r>
              <a:rPr lang="en-US" sz="1600" dirty="0"/>
              <a:t>Ashland, Oregon</a:t>
            </a:r>
          </a:p>
          <a:p>
            <a:pPr algn="ctr">
              <a:defRPr/>
            </a:pPr>
            <a:endParaRPr lang="en-US" dirty="0" smtClean="0"/>
          </a:p>
          <a:p>
            <a:pPr algn="ctr">
              <a:defRPr/>
            </a:pPr>
            <a:r>
              <a:rPr lang="en-US" dirty="0"/>
              <a:t> </a:t>
            </a:r>
          </a:p>
          <a:p>
            <a:pPr algn="ctr">
              <a:defRPr/>
            </a:pPr>
            <a:r>
              <a:rPr lang="en-US" dirty="0"/>
              <a:t>IRWA Educational Conference</a:t>
            </a:r>
          </a:p>
          <a:p>
            <a:pPr algn="ctr">
              <a:defRPr/>
            </a:pPr>
            <a:r>
              <a:rPr lang="en-US" dirty="0"/>
              <a:t>Hartford, Connecticut</a:t>
            </a:r>
          </a:p>
          <a:p>
            <a:pPr algn="ctr">
              <a:defRPr/>
            </a:pPr>
            <a:r>
              <a:rPr lang="en-US" dirty="0"/>
              <a:t>June 21-26, 2014</a:t>
            </a:r>
          </a:p>
          <a:p>
            <a:pPr algn="ctr">
              <a:defRPr/>
            </a:pPr>
            <a:endParaRPr lang="en-US" dirty="0"/>
          </a:p>
          <a:p>
            <a:pPr>
              <a:defRPr/>
            </a:pPr>
            <a:endParaRPr lang="en-US" dirty="0">
              <a:ln>
                <a:solidFill>
                  <a:srgbClr val="FF0000"/>
                </a:solidFill>
              </a:ln>
              <a:solidFill>
                <a:srgbClr val="000000"/>
              </a:solidFill>
            </a:endParaRPr>
          </a:p>
        </p:txBody>
      </p:sp>
      <p:pic>
        <p:nvPicPr>
          <p:cNvPr id="205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0938" y="762000"/>
            <a:ext cx="291306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 Box 19"/>
          <p:cNvSpPr txBox="1">
            <a:spLocks noChangeArrowheads="1"/>
          </p:cNvSpPr>
          <p:nvPr/>
        </p:nvSpPr>
        <p:spPr bwMode="auto">
          <a:xfrm>
            <a:off x="593725" y="1112838"/>
            <a:ext cx="168275" cy="457200"/>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2054" name="TextBox 2"/>
          <p:cNvSpPr txBox="1">
            <a:spLocks noChangeArrowheads="1"/>
          </p:cNvSpPr>
          <p:nvPr/>
        </p:nvSpPr>
        <p:spPr bwMode="auto">
          <a:xfrm>
            <a:off x="5867400" y="2895600"/>
            <a:ext cx="297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u="sng">
                <a:latin typeface="Comic Sans MS" pitchFamily="66" charset="0"/>
                <a:hlinkClick r:id="rId5"/>
              </a:rPr>
              <a:t>www.jkagroup.com</a:t>
            </a:r>
            <a:endParaRPr lang="en-US" altLang="en-US" sz="2400">
              <a:latin typeface="Comic Sans MS" pitchFamily="66"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13"/>
          <p:cNvSpPr txBox="1">
            <a:spLocks noChangeArrowheads="1"/>
          </p:cNvSpPr>
          <p:nvPr/>
        </p:nvSpPr>
        <p:spPr bwMode="auto">
          <a:xfrm>
            <a:off x="6629400" y="6516688"/>
            <a:ext cx="22288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latin typeface="Comic Sans MS" pitchFamily="66" charset="0"/>
              </a:rPr>
              <a:t>©2014 James Kent Associates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914400" y="2743200"/>
            <a:ext cx="7239000" cy="1938338"/>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AutoNum type="arabicPeriod"/>
            </a:pPr>
            <a:r>
              <a:rPr lang="en-US" altLang="en-US" sz="2400" dirty="0">
                <a:latin typeface="Comic Sans MS" pitchFamily="66" charset="0"/>
              </a:rPr>
              <a:t>Informal Networks and Local Routines</a:t>
            </a:r>
          </a:p>
          <a:p>
            <a:pPr eaLnBrk="1" hangingPunct="1">
              <a:spcBef>
                <a:spcPct val="50000"/>
              </a:spcBef>
              <a:buFontTx/>
              <a:buAutoNum type="arabicPeriod"/>
            </a:pPr>
            <a:r>
              <a:rPr lang="en-US" altLang="en-US" sz="2400" dirty="0">
                <a:latin typeface="Comic Sans MS" pitchFamily="66" charset="0"/>
              </a:rPr>
              <a:t>Human Geography</a:t>
            </a:r>
          </a:p>
          <a:p>
            <a:pPr eaLnBrk="1" hangingPunct="1">
              <a:spcBef>
                <a:spcPct val="50000"/>
              </a:spcBef>
              <a:buFontTx/>
              <a:buAutoNum type="arabicPeriod"/>
            </a:pPr>
            <a:r>
              <a:rPr lang="en-US" altLang="en-US" sz="2400" dirty="0">
                <a:latin typeface="Comic Sans MS" pitchFamily="66" charset="0"/>
              </a:rPr>
              <a:t>Citizen Issues—Emerging, Existing and Disruptive</a:t>
            </a:r>
          </a:p>
        </p:txBody>
      </p:sp>
      <p:sp>
        <p:nvSpPr>
          <p:cNvPr id="12291" name="TextBox 3"/>
          <p:cNvSpPr txBox="1">
            <a:spLocks noChangeArrowheads="1"/>
          </p:cNvSpPr>
          <p:nvPr/>
        </p:nvSpPr>
        <p:spPr bwMode="auto">
          <a:xfrm>
            <a:off x="1524000" y="990600"/>
            <a:ext cx="5943600" cy="1200150"/>
          </a:xfrm>
          <a:prstGeom prst="rect">
            <a:avLst/>
          </a:prstGeom>
          <a:solidFill>
            <a:srgbClr val="FF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a:latin typeface="Comic Sans MS" pitchFamily="66" charset="0"/>
              </a:rPr>
              <a:t>Three Concepts That Position a Company for Citizen-Oriented             Management and Policy</a:t>
            </a:r>
          </a:p>
        </p:txBody>
      </p:sp>
      <p:sp>
        <p:nvSpPr>
          <p:cNvPr id="12292" name="Text Box 5"/>
          <p:cNvSpPr txBox="1">
            <a:spLocks noChangeArrowheads="1"/>
          </p:cNvSpPr>
          <p:nvPr/>
        </p:nvSpPr>
        <p:spPr bwMode="auto">
          <a:xfrm>
            <a:off x="365125" y="6218238"/>
            <a:ext cx="184150" cy="457200"/>
          </a:xfrm>
          <a:prstGeom prst="rect">
            <a:avLst/>
          </a:prstGeom>
          <a:noFill/>
          <a:ln>
            <a:noFill/>
          </a:ln>
          <a:effectLst>
            <a:prstShdw prst="shdw17" dist="17961" dir="2700000">
              <a:schemeClr val="bg2"/>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pic>
        <p:nvPicPr>
          <p:cNvPr id="1229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0"/>
            <a:ext cx="647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13"/>
          <p:cNvSpPr txBox="1">
            <a:spLocks noChangeArrowheads="1"/>
          </p:cNvSpPr>
          <p:nvPr/>
        </p:nvSpPr>
        <p:spPr bwMode="auto">
          <a:xfrm>
            <a:off x="1219200" y="6316663"/>
            <a:ext cx="22288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latin typeface="Comic Sans MS" pitchFamily="66" charset="0"/>
              </a:rPr>
              <a:t>©2014 James Kent Associates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1133475" y="457200"/>
            <a:ext cx="6867525" cy="5945188"/>
            <a:chOff x="1133021" y="457200"/>
            <a:chExt cx="6867979" cy="5945188"/>
          </a:xfrm>
        </p:grpSpPr>
        <p:sp>
          <p:nvSpPr>
            <p:cNvPr id="13316" name="Rectangle 3"/>
            <p:cNvSpPr>
              <a:spLocks noChangeArrowheads="1"/>
            </p:cNvSpPr>
            <p:nvPr/>
          </p:nvSpPr>
          <p:spPr bwMode="auto">
            <a:xfrm>
              <a:off x="1143000" y="457200"/>
              <a:ext cx="6858000" cy="5943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13317" name="Rectangle 4"/>
            <p:cNvSpPr>
              <a:spLocks noChangeArrowheads="1"/>
            </p:cNvSpPr>
            <p:nvPr/>
          </p:nvSpPr>
          <p:spPr bwMode="auto">
            <a:xfrm>
              <a:off x="1143000" y="457200"/>
              <a:ext cx="6858000" cy="5943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6" name="Rectangle 5"/>
            <p:cNvSpPr>
              <a:spLocks noChangeArrowheads="1"/>
            </p:cNvSpPr>
            <p:nvPr/>
          </p:nvSpPr>
          <p:spPr bwMode="auto">
            <a:xfrm>
              <a:off x="1142547" y="457200"/>
              <a:ext cx="6858453" cy="363538"/>
            </a:xfrm>
            <a:prstGeom prst="rect">
              <a:avLst/>
            </a:prstGeom>
            <a:solidFill>
              <a:schemeClr val="accent1">
                <a:lumMod val="20000"/>
                <a:lumOff val="80000"/>
              </a:schemeClr>
            </a:solidFill>
            <a:ln w="12700">
              <a:solidFill>
                <a:schemeClr val="tx1"/>
              </a:solidFill>
              <a:miter lim="800000"/>
              <a:headEnd/>
              <a:tailEnd/>
            </a:ln>
          </p:spPr>
          <p:txBody>
            <a:bodyPr wrap="none" lIns="207963" tIns="104775" rIns="207963" bIns="104775" anchor="ctr"/>
            <a:lstStyle/>
            <a:p>
              <a:pPr algn="ctr" defTabSz="4629150" eaLnBrk="0" hangingPunct="0">
                <a:defRPr/>
              </a:pPr>
              <a:r>
                <a:rPr lang="en-US" sz="1600" b="1" dirty="0">
                  <a:latin typeface="Times New Roman" pitchFamily="18" charset="0"/>
                </a:rPr>
                <a:t>TWO FORMS OF CITIZEN ORGANIZATION</a:t>
              </a:r>
            </a:p>
          </p:txBody>
        </p:sp>
        <p:sp>
          <p:nvSpPr>
            <p:cNvPr id="13319" name="Rectangle 6"/>
            <p:cNvSpPr>
              <a:spLocks noChangeArrowheads="1"/>
            </p:cNvSpPr>
            <p:nvPr/>
          </p:nvSpPr>
          <p:spPr bwMode="auto">
            <a:xfrm>
              <a:off x="1133021" y="1195388"/>
              <a:ext cx="6858000" cy="352425"/>
            </a:xfrm>
            <a:prstGeom prst="rect">
              <a:avLst/>
            </a:prstGeom>
            <a:solidFill>
              <a:srgbClr val="00FF99"/>
            </a:solidFill>
            <a:ln w="12700">
              <a:solidFill>
                <a:schemeClr val="tx1"/>
              </a:solidFill>
              <a:miter lim="800000"/>
              <a:headEnd/>
              <a:tailEnd/>
            </a:ln>
          </p:spPr>
          <p:txBody>
            <a:bodyPr wrap="none" lIns="207963" tIns="104775" rIns="207963" bIns="104775" anchor="ctr"/>
            <a:lstStyle>
              <a:lvl1pPr defTabSz="4629150" eaLnBrk="0" hangingPunct="0">
                <a:spcBef>
                  <a:spcPct val="20000"/>
                </a:spcBef>
                <a:buFont typeface="Arial" charset="0"/>
                <a:buChar char="•"/>
                <a:defRPr sz="3200">
                  <a:solidFill>
                    <a:schemeClr val="tx1"/>
                  </a:solidFill>
                  <a:latin typeface="Calibri" pitchFamily="34" charset="0"/>
                </a:defRPr>
              </a:lvl1pPr>
              <a:lvl2pPr marL="742950" indent="-285750" defTabSz="4629150" eaLnBrk="0" hangingPunct="0">
                <a:spcBef>
                  <a:spcPct val="20000"/>
                </a:spcBef>
                <a:buFont typeface="Arial" charset="0"/>
                <a:buChar char="–"/>
                <a:defRPr sz="2800">
                  <a:solidFill>
                    <a:schemeClr val="tx1"/>
                  </a:solidFill>
                  <a:latin typeface="Calibri" pitchFamily="34" charset="0"/>
                </a:defRPr>
              </a:lvl2pPr>
              <a:lvl3pPr marL="1143000" indent="-228600" defTabSz="4629150" eaLnBrk="0" hangingPunct="0">
                <a:spcBef>
                  <a:spcPct val="20000"/>
                </a:spcBef>
                <a:buFont typeface="Arial" charset="0"/>
                <a:buChar char="•"/>
                <a:defRPr sz="2400">
                  <a:solidFill>
                    <a:schemeClr val="tx1"/>
                  </a:solidFill>
                  <a:latin typeface="Calibri" pitchFamily="34" charset="0"/>
                </a:defRPr>
              </a:lvl3pPr>
              <a:lvl4pPr marL="1600200" indent="-228600" defTabSz="4629150" eaLnBrk="0" hangingPunct="0">
                <a:spcBef>
                  <a:spcPct val="20000"/>
                </a:spcBef>
                <a:buFont typeface="Arial" charset="0"/>
                <a:buChar char="–"/>
                <a:defRPr sz="2000">
                  <a:solidFill>
                    <a:schemeClr val="tx1"/>
                  </a:solidFill>
                  <a:latin typeface="Calibri" pitchFamily="34" charset="0"/>
                </a:defRPr>
              </a:lvl4pPr>
              <a:lvl5pPr marL="2057400" indent="-228600" defTabSz="4629150" eaLnBrk="0" hangingPunct="0">
                <a:spcBef>
                  <a:spcPct val="20000"/>
                </a:spcBef>
                <a:buFont typeface="Arial" charset="0"/>
                <a:buChar char="»"/>
                <a:defRPr sz="2000">
                  <a:solidFill>
                    <a:schemeClr val="tx1"/>
                  </a:solidFill>
                  <a:latin typeface="Calibri" pitchFamily="34" charset="0"/>
                </a:defRPr>
              </a:lvl5pPr>
              <a:lvl6pPr marL="2514600" indent="-228600" defTabSz="46291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6291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6291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6291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400" b="1">
                  <a:latin typeface="Times New Roman" pitchFamily="18" charset="0"/>
                </a:rPr>
                <a:t>STRUCTURE</a:t>
              </a:r>
            </a:p>
          </p:txBody>
        </p:sp>
        <p:sp>
          <p:nvSpPr>
            <p:cNvPr id="13320" name="Rectangle 7"/>
            <p:cNvSpPr>
              <a:spLocks noChangeArrowheads="1"/>
            </p:cNvSpPr>
            <p:nvPr/>
          </p:nvSpPr>
          <p:spPr bwMode="auto">
            <a:xfrm>
              <a:off x="1143000" y="2743200"/>
              <a:ext cx="6858000" cy="381000"/>
            </a:xfrm>
            <a:prstGeom prst="rect">
              <a:avLst/>
            </a:prstGeom>
            <a:solidFill>
              <a:srgbClr val="FF3399"/>
            </a:solidFill>
            <a:ln w="12700">
              <a:solidFill>
                <a:schemeClr val="tx1"/>
              </a:solidFill>
              <a:miter lim="800000"/>
              <a:headEnd/>
              <a:tailEnd/>
            </a:ln>
          </p:spPr>
          <p:txBody>
            <a:bodyPr wrap="none" lIns="207963" tIns="104775" rIns="207963" bIns="104775" anchor="ctr"/>
            <a:lstStyle>
              <a:lvl1pPr defTabSz="4629150" eaLnBrk="0" hangingPunct="0">
                <a:spcBef>
                  <a:spcPct val="20000"/>
                </a:spcBef>
                <a:buFont typeface="Arial" charset="0"/>
                <a:buChar char="•"/>
                <a:defRPr sz="3200">
                  <a:solidFill>
                    <a:schemeClr val="tx1"/>
                  </a:solidFill>
                  <a:latin typeface="Calibri" pitchFamily="34" charset="0"/>
                </a:defRPr>
              </a:lvl1pPr>
              <a:lvl2pPr marL="742950" indent="-285750" defTabSz="4629150" eaLnBrk="0" hangingPunct="0">
                <a:spcBef>
                  <a:spcPct val="20000"/>
                </a:spcBef>
                <a:buFont typeface="Arial" charset="0"/>
                <a:buChar char="–"/>
                <a:defRPr sz="2800">
                  <a:solidFill>
                    <a:schemeClr val="tx1"/>
                  </a:solidFill>
                  <a:latin typeface="Calibri" pitchFamily="34" charset="0"/>
                </a:defRPr>
              </a:lvl2pPr>
              <a:lvl3pPr marL="1143000" indent="-228600" defTabSz="4629150" eaLnBrk="0" hangingPunct="0">
                <a:spcBef>
                  <a:spcPct val="20000"/>
                </a:spcBef>
                <a:buFont typeface="Arial" charset="0"/>
                <a:buChar char="•"/>
                <a:defRPr sz="2400">
                  <a:solidFill>
                    <a:schemeClr val="tx1"/>
                  </a:solidFill>
                  <a:latin typeface="Calibri" pitchFamily="34" charset="0"/>
                </a:defRPr>
              </a:lvl3pPr>
              <a:lvl4pPr marL="1600200" indent="-228600" defTabSz="4629150" eaLnBrk="0" hangingPunct="0">
                <a:spcBef>
                  <a:spcPct val="20000"/>
                </a:spcBef>
                <a:buFont typeface="Arial" charset="0"/>
                <a:buChar char="–"/>
                <a:defRPr sz="2000">
                  <a:solidFill>
                    <a:schemeClr val="tx1"/>
                  </a:solidFill>
                  <a:latin typeface="Calibri" pitchFamily="34" charset="0"/>
                </a:defRPr>
              </a:lvl4pPr>
              <a:lvl5pPr marL="2057400" indent="-228600" defTabSz="4629150" eaLnBrk="0" hangingPunct="0">
                <a:spcBef>
                  <a:spcPct val="20000"/>
                </a:spcBef>
                <a:buFont typeface="Arial" charset="0"/>
                <a:buChar char="»"/>
                <a:defRPr sz="2000">
                  <a:solidFill>
                    <a:schemeClr val="tx1"/>
                  </a:solidFill>
                  <a:latin typeface="Calibri" pitchFamily="34" charset="0"/>
                </a:defRPr>
              </a:lvl5pPr>
              <a:lvl6pPr marL="2514600" indent="-228600" defTabSz="46291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6291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6291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6291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400" b="1">
                  <a:latin typeface="Times New Roman" pitchFamily="18" charset="0"/>
                </a:rPr>
                <a:t>FUNCTION</a:t>
              </a:r>
            </a:p>
          </p:txBody>
        </p:sp>
        <p:sp>
          <p:nvSpPr>
            <p:cNvPr id="13321" name="Rectangle 8"/>
            <p:cNvSpPr>
              <a:spLocks noChangeArrowheads="1"/>
            </p:cNvSpPr>
            <p:nvPr/>
          </p:nvSpPr>
          <p:spPr bwMode="auto">
            <a:xfrm>
              <a:off x="1143000" y="3962400"/>
              <a:ext cx="6858000" cy="349250"/>
            </a:xfrm>
            <a:prstGeom prst="rect">
              <a:avLst/>
            </a:prstGeom>
            <a:solidFill>
              <a:srgbClr val="FFFF66"/>
            </a:solidFill>
            <a:ln w="12700">
              <a:solidFill>
                <a:schemeClr val="tx2"/>
              </a:solidFill>
              <a:miter lim="800000"/>
              <a:headEnd/>
              <a:tailEnd/>
            </a:ln>
          </p:spPr>
          <p:txBody>
            <a:bodyPr wrap="none" lIns="207963" tIns="104775" rIns="207963" bIns="104775" anchor="ctr"/>
            <a:lstStyle>
              <a:lvl1pPr defTabSz="4629150" eaLnBrk="0" hangingPunct="0">
                <a:spcBef>
                  <a:spcPct val="20000"/>
                </a:spcBef>
                <a:buFont typeface="Arial" charset="0"/>
                <a:buChar char="•"/>
                <a:defRPr sz="3200">
                  <a:solidFill>
                    <a:schemeClr val="tx1"/>
                  </a:solidFill>
                  <a:latin typeface="Calibri" pitchFamily="34" charset="0"/>
                </a:defRPr>
              </a:lvl1pPr>
              <a:lvl2pPr marL="742950" indent="-285750" defTabSz="4629150" eaLnBrk="0" hangingPunct="0">
                <a:spcBef>
                  <a:spcPct val="20000"/>
                </a:spcBef>
                <a:buFont typeface="Arial" charset="0"/>
                <a:buChar char="–"/>
                <a:defRPr sz="2800">
                  <a:solidFill>
                    <a:schemeClr val="tx1"/>
                  </a:solidFill>
                  <a:latin typeface="Calibri" pitchFamily="34" charset="0"/>
                </a:defRPr>
              </a:lvl2pPr>
              <a:lvl3pPr marL="1143000" indent="-228600" defTabSz="4629150" eaLnBrk="0" hangingPunct="0">
                <a:spcBef>
                  <a:spcPct val="20000"/>
                </a:spcBef>
                <a:buFont typeface="Arial" charset="0"/>
                <a:buChar char="•"/>
                <a:defRPr sz="2400">
                  <a:solidFill>
                    <a:schemeClr val="tx1"/>
                  </a:solidFill>
                  <a:latin typeface="Calibri" pitchFamily="34" charset="0"/>
                </a:defRPr>
              </a:lvl3pPr>
              <a:lvl4pPr marL="1600200" indent="-228600" defTabSz="4629150" eaLnBrk="0" hangingPunct="0">
                <a:spcBef>
                  <a:spcPct val="20000"/>
                </a:spcBef>
                <a:buFont typeface="Arial" charset="0"/>
                <a:buChar char="–"/>
                <a:defRPr sz="2000">
                  <a:solidFill>
                    <a:schemeClr val="tx1"/>
                  </a:solidFill>
                  <a:latin typeface="Calibri" pitchFamily="34" charset="0"/>
                </a:defRPr>
              </a:lvl4pPr>
              <a:lvl5pPr marL="2057400" indent="-228600" defTabSz="4629150" eaLnBrk="0" hangingPunct="0">
                <a:spcBef>
                  <a:spcPct val="20000"/>
                </a:spcBef>
                <a:buFont typeface="Arial" charset="0"/>
                <a:buChar char="»"/>
                <a:defRPr sz="2000">
                  <a:solidFill>
                    <a:schemeClr val="tx1"/>
                  </a:solidFill>
                  <a:latin typeface="Calibri" pitchFamily="34" charset="0"/>
                </a:defRPr>
              </a:lvl5pPr>
              <a:lvl6pPr marL="2514600" indent="-228600" defTabSz="462915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62915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62915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62915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400" b="1">
                  <a:latin typeface="Times New Roman" pitchFamily="18" charset="0"/>
                </a:rPr>
                <a:t>CHARACTERISTICS</a:t>
              </a:r>
            </a:p>
          </p:txBody>
        </p:sp>
        <p:sp>
          <p:nvSpPr>
            <p:cNvPr id="13322" name="Line 8"/>
            <p:cNvSpPr>
              <a:spLocks noChangeShapeType="1"/>
            </p:cNvSpPr>
            <p:nvPr/>
          </p:nvSpPr>
          <p:spPr bwMode="auto">
            <a:xfrm>
              <a:off x="4441825" y="828675"/>
              <a:ext cx="0" cy="3667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3" name="Freeform 11"/>
            <p:cNvSpPr>
              <a:spLocks/>
            </p:cNvSpPr>
            <p:nvPr/>
          </p:nvSpPr>
          <p:spPr bwMode="auto">
            <a:xfrm>
              <a:off x="1890713" y="1838325"/>
              <a:ext cx="2270125" cy="828675"/>
            </a:xfrm>
            <a:custGeom>
              <a:avLst/>
              <a:gdLst>
                <a:gd name="T0" fmla="*/ 2147483647 w 769"/>
                <a:gd name="T1" fmla="*/ 2147483647 h 433"/>
                <a:gd name="T2" fmla="*/ 2147483647 w 769"/>
                <a:gd name="T3" fmla="*/ 2147483647 h 433"/>
                <a:gd name="T4" fmla="*/ 2147483647 w 769"/>
                <a:gd name="T5" fmla="*/ 2147483647 h 433"/>
                <a:gd name="T6" fmla="*/ 2147483647 w 769"/>
                <a:gd name="T7" fmla="*/ 0 h 433"/>
                <a:gd name="T8" fmla="*/ 0 w 769"/>
                <a:gd name="T9" fmla="*/ 2147483647 h 433"/>
                <a:gd name="T10" fmla="*/ 2147483647 w 769"/>
                <a:gd name="T11" fmla="*/ 2147483647 h 433"/>
                <a:gd name="T12" fmla="*/ 0 60000 65536"/>
                <a:gd name="T13" fmla="*/ 0 60000 65536"/>
                <a:gd name="T14" fmla="*/ 0 60000 65536"/>
                <a:gd name="T15" fmla="*/ 0 60000 65536"/>
                <a:gd name="T16" fmla="*/ 0 60000 65536"/>
                <a:gd name="T17" fmla="*/ 0 60000 65536"/>
                <a:gd name="T18" fmla="*/ 0 w 769"/>
                <a:gd name="T19" fmla="*/ 0 h 433"/>
                <a:gd name="T20" fmla="*/ 769 w 769"/>
                <a:gd name="T21" fmla="*/ 433 h 433"/>
              </a:gdLst>
              <a:ahLst/>
              <a:cxnLst>
                <a:cxn ang="T12">
                  <a:pos x="T0" y="T1"/>
                </a:cxn>
                <a:cxn ang="T13">
                  <a:pos x="T2" y="T3"/>
                </a:cxn>
                <a:cxn ang="T14">
                  <a:pos x="T4" y="T5"/>
                </a:cxn>
                <a:cxn ang="T15">
                  <a:pos x="T6" y="T7"/>
                </a:cxn>
                <a:cxn ang="T16">
                  <a:pos x="T8" y="T9"/>
                </a:cxn>
                <a:cxn ang="T17">
                  <a:pos x="T10" y="T11"/>
                </a:cxn>
              </a:cxnLst>
              <a:rect l="T18" t="T19" r="T20" b="T21"/>
              <a:pathLst>
                <a:path w="769" h="433">
                  <a:moveTo>
                    <a:pt x="48" y="384"/>
                  </a:moveTo>
                  <a:lnTo>
                    <a:pt x="384" y="288"/>
                  </a:lnTo>
                  <a:lnTo>
                    <a:pt x="768" y="432"/>
                  </a:lnTo>
                  <a:lnTo>
                    <a:pt x="768" y="0"/>
                  </a:lnTo>
                  <a:lnTo>
                    <a:pt x="0" y="144"/>
                  </a:lnTo>
                  <a:lnTo>
                    <a:pt x="48" y="384"/>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24" name="Line 12"/>
            <p:cNvSpPr>
              <a:spLocks noChangeShapeType="1"/>
            </p:cNvSpPr>
            <p:nvPr/>
          </p:nvSpPr>
          <p:spPr bwMode="auto">
            <a:xfrm flipH="1" flipV="1">
              <a:off x="3024188" y="1930400"/>
              <a:ext cx="1133475" cy="7350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5" name="Line 13"/>
            <p:cNvSpPr>
              <a:spLocks noChangeShapeType="1"/>
            </p:cNvSpPr>
            <p:nvPr/>
          </p:nvSpPr>
          <p:spPr bwMode="auto">
            <a:xfrm flipH="1" flipV="1">
              <a:off x="1890713" y="1747838"/>
              <a:ext cx="1133475" cy="18256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6" name="Line 14"/>
            <p:cNvSpPr>
              <a:spLocks noChangeShapeType="1"/>
            </p:cNvSpPr>
            <p:nvPr/>
          </p:nvSpPr>
          <p:spPr bwMode="auto">
            <a:xfrm>
              <a:off x="1890713" y="1747838"/>
              <a:ext cx="0" cy="3667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7" name="Line 15"/>
            <p:cNvSpPr>
              <a:spLocks noChangeShapeType="1"/>
            </p:cNvSpPr>
            <p:nvPr/>
          </p:nvSpPr>
          <p:spPr bwMode="auto">
            <a:xfrm flipV="1">
              <a:off x="3024188" y="1930400"/>
              <a:ext cx="0" cy="4603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8" name="Line 16"/>
            <p:cNvSpPr>
              <a:spLocks noChangeShapeType="1"/>
            </p:cNvSpPr>
            <p:nvPr/>
          </p:nvSpPr>
          <p:spPr bwMode="auto">
            <a:xfrm flipV="1">
              <a:off x="3024188" y="1838325"/>
              <a:ext cx="1133475" cy="5524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9" name="Line 17"/>
            <p:cNvSpPr>
              <a:spLocks noChangeShapeType="1"/>
            </p:cNvSpPr>
            <p:nvPr/>
          </p:nvSpPr>
          <p:spPr bwMode="auto">
            <a:xfrm flipH="1">
              <a:off x="2033588" y="1930400"/>
              <a:ext cx="990600" cy="6429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0" name="Line 18"/>
            <p:cNvSpPr>
              <a:spLocks noChangeShapeType="1"/>
            </p:cNvSpPr>
            <p:nvPr/>
          </p:nvSpPr>
          <p:spPr bwMode="auto">
            <a:xfrm flipH="1" flipV="1">
              <a:off x="1890713" y="1747838"/>
              <a:ext cx="1133475" cy="6429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1" name="Rectangle 19"/>
            <p:cNvSpPr>
              <a:spLocks noChangeArrowheads="1"/>
            </p:cNvSpPr>
            <p:nvPr/>
          </p:nvSpPr>
          <p:spPr bwMode="auto">
            <a:xfrm>
              <a:off x="5303838" y="1754188"/>
              <a:ext cx="827087" cy="777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13332" name="Rectangle 20"/>
            <p:cNvSpPr>
              <a:spLocks noChangeArrowheads="1"/>
            </p:cNvSpPr>
            <p:nvPr/>
          </p:nvSpPr>
          <p:spPr bwMode="auto">
            <a:xfrm>
              <a:off x="4595813" y="2030413"/>
              <a:ext cx="542925" cy="1682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13333" name="Rectangle 21"/>
            <p:cNvSpPr>
              <a:spLocks noChangeArrowheads="1"/>
            </p:cNvSpPr>
            <p:nvPr/>
          </p:nvSpPr>
          <p:spPr bwMode="auto">
            <a:xfrm>
              <a:off x="5445125" y="2030413"/>
              <a:ext cx="542925" cy="1682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13334" name="Rectangle 22"/>
            <p:cNvSpPr>
              <a:spLocks noChangeArrowheads="1"/>
            </p:cNvSpPr>
            <p:nvPr/>
          </p:nvSpPr>
          <p:spPr bwMode="auto">
            <a:xfrm>
              <a:off x="6437313" y="2030413"/>
              <a:ext cx="542925" cy="1682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13335" name="Rectangle 23"/>
            <p:cNvSpPr>
              <a:spLocks noChangeArrowheads="1"/>
            </p:cNvSpPr>
            <p:nvPr/>
          </p:nvSpPr>
          <p:spPr bwMode="auto">
            <a:xfrm>
              <a:off x="4595813" y="2397125"/>
              <a:ext cx="258762" cy="1698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13336" name="Rectangle 24"/>
            <p:cNvSpPr>
              <a:spLocks noChangeArrowheads="1"/>
            </p:cNvSpPr>
            <p:nvPr/>
          </p:nvSpPr>
          <p:spPr bwMode="auto">
            <a:xfrm>
              <a:off x="5586413" y="2397125"/>
              <a:ext cx="260350" cy="1698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13337" name="Rectangle 25"/>
            <p:cNvSpPr>
              <a:spLocks noChangeArrowheads="1"/>
            </p:cNvSpPr>
            <p:nvPr/>
          </p:nvSpPr>
          <p:spPr bwMode="auto">
            <a:xfrm>
              <a:off x="6296025" y="2397125"/>
              <a:ext cx="258763" cy="1698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13338" name="Rectangle 26"/>
            <p:cNvSpPr>
              <a:spLocks noChangeArrowheads="1"/>
            </p:cNvSpPr>
            <p:nvPr/>
          </p:nvSpPr>
          <p:spPr bwMode="auto">
            <a:xfrm>
              <a:off x="6719888" y="2397125"/>
              <a:ext cx="260350" cy="1698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13339" name="Rectangle 27"/>
            <p:cNvSpPr>
              <a:spLocks noChangeArrowheads="1"/>
            </p:cNvSpPr>
            <p:nvPr/>
          </p:nvSpPr>
          <p:spPr bwMode="auto">
            <a:xfrm>
              <a:off x="5019675" y="2397125"/>
              <a:ext cx="260350" cy="1698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13340" name="Line 28"/>
            <p:cNvSpPr>
              <a:spLocks noChangeShapeType="1"/>
            </p:cNvSpPr>
            <p:nvPr/>
          </p:nvSpPr>
          <p:spPr bwMode="auto">
            <a:xfrm>
              <a:off x="5716588" y="1838325"/>
              <a:ext cx="0" cy="920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1" name="Line 29"/>
            <p:cNvSpPr>
              <a:spLocks noChangeShapeType="1"/>
            </p:cNvSpPr>
            <p:nvPr/>
          </p:nvSpPr>
          <p:spPr bwMode="auto">
            <a:xfrm flipH="1">
              <a:off x="4867275" y="1930400"/>
              <a:ext cx="84931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2" name="Line 30"/>
            <p:cNvSpPr>
              <a:spLocks noChangeShapeType="1"/>
            </p:cNvSpPr>
            <p:nvPr/>
          </p:nvSpPr>
          <p:spPr bwMode="auto">
            <a:xfrm>
              <a:off x="5716588" y="1930400"/>
              <a:ext cx="99218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3" name="Line 31"/>
            <p:cNvSpPr>
              <a:spLocks noChangeShapeType="1"/>
            </p:cNvSpPr>
            <p:nvPr/>
          </p:nvSpPr>
          <p:spPr bwMode="auto">
            <a:xfrm>
              <a:off x="4867275" y="1930400"/>
              <a:ext cx="0" cy="920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4" name="Line 32"/>
            <p:cNvSpPr>
              <a:spLocks noChangeShapeType="1"/>
            </p:cNvSpPr>
            <p:nvPr/>
          </p:nvSpPr>
          <p:spPr bwMode="auto">
            <a:xfrm>
              <a:off x="5716588" y="1930400"/>
              <a:ext cx="0" cy="920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5" name="Line 33"/>
            <p:cNvSpPr>
              <a:spLocks noChangeShapeType="1"/>
            </p:cNvSpPr>
            <p:nvPr/>
          </p:nvSpPr>
          <p:spPr bwMode="auto">
            <a:xfrm>
              <a:off x="6708775" y="1930400"/>
              <a:ext cx="0" cy="920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6" name="Line 34"/>
            <p:cNvSpPr>
              <a:spLocks noChangeShapeType="1"/>
            </p:cNvSpPr>
            <p:nvPr/>
          </p:nvSpPr>
          <p:spPr bwMode="auto">
            <a:xfrm>
              <a:off x="4724400" y="2298700"/>
              <a:ext cx="21256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7" name="Line 35"/>
            <p:cNvSpPr>
              <a:spLocks noChangeShapeType="1"/>
            </p:cNvSpPr>
            <p:nvPr/>
          </p:nvSpPr>
          <p:spPr bwMode="auto">
            <a:xfrm flipV="1">
              <a:off x="6708775" y="2206625"/>
              <a:ext cx="0" cy="920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8" name="Line 36"/>
            <p:cNvSpPr>
              <a:spLocks noChangeShapeType="1"/>
            </p:cNvSpPr>
            <p:nvPr/>
          </p:nvSpPr>
          <p:spPr bwMode="auto">
            <a:xfrm>
              <a:off x="6850063" y="2298700"/>
              <a:ext cx="0" cy="920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9" name="Line 37"/>
            <p:cNvSpPr>
              <a:spLocks noChangeShapeType="1"/>
            </p:cNvSpPr>
            <p:nvPr/>
          </p:nvSpPr>
          <p:spPr bwMode="auto">
            <a:xfrm>
              <a:off x="6424613" y="2298700"/>
              <a:ext cx="0" cy="920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0" name="Line 38"/>
            <p:cNvSpPr>
              <a:spLocks noChangeShapeType="1"/>
            </p:cNvSpPr>
            <p:nvPr/>
          </p:nvSpPr>
          <p:spPr bwMode="auto">
            <a:xfrm>
              <a:off x="5716588" y="2298700"/>
              <a:ext cx="0" cy="920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1" name="Line 39"/>
            <p:cNvSpPr>
              <a:spLocks noChangeShapeType="1"/>
            </p:cNvSpPr>
            <p:nvPr/>
          </p:nvSpPr>
          <p:spPr bwMode="auto">
            <a:xfrm flipV="1">
              <a:off x="5716588" y="2206625"/>
              <a:ext cx="0" cy="920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2" name="Line 40"/>
            <p:cNvSpPr>
              <a:spLocks noChangeShapeType="1"/>
            </p:cNvSpPr>
            <p:nvPr/>
          </p:nvSpPr>
          <p:spPr bwMode="auto">
            <a:xfrm>
              <a:off x="5149850" y="2298700"/>
              <a:ext cx="0" cy="920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3" name="Line 41"/>
            <p:cNvSpPr>
              <a:spLocks noChangeShapeType="1"/>
            </p:cNvSpPr>
            <p:nvPr/>
          </p:nvSpPr>
          <p:spPr bwMode="auto">
            <a:xfrm>
              <a:off x="4724400" y="2298700"/>
              <a:ext cx="0" cy="920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4" name="Line 42"/>
            <p:cNvSpPr>
              <a:spLocks noChangeShapeType="1"/>
            </p:cNvSpPr>
            <p:nvPr/>
          </p:nvSpPr>
          <p:spPr bwMode="auto">
            <a:xfrm>
              <a:off x="4867275" y="2206625"/>
              <a:ext cx="0" cy="920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55" name="Rectangle 43"/>
            <p:cNvSpPr>
              <a:spLocks noChangeArrowheads="1"/>
            </p:cNvSpPr>
            <p:nvPr/>
          </p:nvSpPr>
          <p:spPr bwMode="auto">
            <a:xfrm>
              <a:off x="1447800" y="830263"/>
              <a:ext cx="2849563"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600">
                  <a:latin typeface="Times New Roman" pitchFamily="18" charset="0"/>
                </a:rPr>
                <a:t>HORIZONTAL  /  INFORMAL</a:t>
              </a:r>
            </a:p>
          </p:txBody>
        </p:sp>
        <p:sp>
          <p:nvSpPr>
            <p:cNvPr id="13356" name="Rectangle 44"/>
            <p:cNvSpPr>
              <a:spLocks noChangeArrowheads="1"/>
            </p:cNvSpPr>
            <p:nvPr/>
          </p:nvSpPr>
          <p:spPr bwMode="auto">
            <a:xfrm>
              <a:off x="4586288" y="830263"/>
              <a:ext cx="2403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600">
                  <a:latin typeface="Times New Roman" pitchFamily="18" charset="0"/>
                </a:rPr>
                <a:t>VERTICAL  /  FORMAL</a:t>
              </a:r>
            </a:p>
          </p:txBody>
        </p:sp>
        <p:sp>
          <p:nvSpPr>
            <p:cNvPr id="13357" name="Rectangle 45"/>
            <p:cNvSpPr>
              <a:spLocks noChangeArrowheads="1"/>
            </p:cNvSpPr>
            <p:nvPr/>
          </p:nvSpPr>
          <p:spPr bwMode="auto">
            <a:xfrm>
              <a:off x="1893888" y="3035300"/>
              <a:ext cx="2403475"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75000"/>
                </a:lnSpc>
                <a:spcBef>
                  <a:spcPct val="25000"/>
                </a:spcBef>
                <a:buFontTx/>
                <a:buNone/>
              </a:pPr>
              <a:endParaRPr lang="en-US" altLang="en-US" sz="1200">
                <a:latin typeface="Times New Roman" pitchFamily="18" charset="0"/>
              </a:endParaRPr>
            </a:p>
            <a:p>
              <a:pPr algn="ctr">
                <a:lnSpc>
                  <a:spcPct val="75000"/>
                </a:lnSpc>
                <a:spcBef>
                  <a:spcPct val="25000"/>
                </a:spcBef>
                <a:buFontTx/>
                <a:buNone/>
              </a:pPr>
              <a:r>
                <a:rPr lang="en-US" altLang="en-US" sz="1600">
                  <a:latin typeface="Times New Roman" pitchFamily="18" charset="0"/>
                </a:rPr>
                <a:t>Caretaking</a:t>
              </a:r>
            </a:p>
            <a:p>
              <a:pPr algn="ctr">
                <a:lnSpc>
                  <a:spcPct val="75000"/>
                </a:lnSpc>
                <a:spcBef>
                  <a:spcPct val="25000"/>
                </a:spcBef>
                <a:buFontTx/>
                <a:buNone/>
              </a:pPr>
              <a:r>
                <a:rPr lang="en-US" altLang="en-US" sz="1600">
                  <a:latin typeface="Times New Roman" pitchFamily="18" charset="0"/>
                </a:rPr>
                <a:t>Survival</a:t>
              </a:r>
            </a:p>
            <a:p>
              <a:pPr algn="ctr">
                <a:lnSpc>
                  <a:spcPct val="75000"/>
                </a:lnSpc>
                <a:spcBef>
                  <a:spcPct val="25000"/>
                </a:spcBef>
                <a:buFontTx/>
                <a:buNone/>
              </a:pPr>
              <a:r>
                <a:rPr lang="en-US" altLang="en-US" sz="1600">
                  <a:latin typeface="Times New Roman" pitchFamily="18" charset="0"/>
                </a:rPr>
                <a:t>Cultural</a:t>
              </a:r>
            </a:p>
          </p:txBody>
        </p:sp>
        <p:sp>
          <p:nvSpPr>
            <p:cNvPr id="13358" name="Rectangle 46"/>
            <p:cNvSpPr>
              <a:spLocks noChangeArrowheads="1"/>
            </p:cNvSpPr>
            <p:nvPr/>
          </p:nvSpPr>
          <p:spPr bwMode="auto">
            <a:xfrm>
              <a:off x="4586288" y="3035300"/>
              <a:ext cx="2403475"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75000"/>
                </a:lnSpc>
                <a:spcBef>
                  <a:spcPct val="25000"/>
                </a:spcBef>
                <a:buFontTx/>
                <a:buNone/>
              </a:pPr>
              <a:endParaRPr lang="en-US" altLang="en-US" sz="1200">
                <a:latin typeface="Times New Roman" pitchFamily="18" charset="0"/>
              </a:endParaRPr>
            </a:p>
            <a:p>
              <a:pPr algn="ctr">
                <a:lnSpc>
                  <a:spcPct val="75000"/>
                </a:lnSpc>
                <a:spcBef>
                  <a:spcPct val="25000"/>
                </a:spcBef>
                <a:buFontTx/>
                <a:buNone/>
              </a:pPr>
              <a:r>
                <a:rPr lang="en-US" altLang="en-US" sz="1600">
                  <a:latin typeface="Times New Roman" pitchFamily="18" charset="0"/>
                </a:rPr>
                <a:t>Political</a:t>
              </a:r>
            </a:p>
            <a:p>
              <a:pPr algn="ctr">
                <a:lnSpc>
                  <a:spcPct val="75000"/>
                </a:lnSpc>
                <a:spcBef>
                  <a:spcPct val="25000"/>
                </a:spcBef>
                <a:buFontTx/>
                <a:buNone/>
              </a:pPr>
              <a:r>
                <a:rPr lang="en-US" altLang="en-US" sz="1600">
                  <a:latin typeface="Times New Roman" pitchFamily="18" charset="0"/>
                </a:rPr>
                <a:t>Economic</a:t>
              </a:r>
            </a:p>
            <a:p>
              <a:pPr algn="ctr">
                <a:lnSpc>
                  <a:spcPct val="75000"/>
                </a:lnSpc>
                <a:spcBef>
                  <a:spcPct val="25000"/>
                </a:spcBef>
                <a:buFontTx/>
                <a:buNone/>
              </a:pPr>
              <a:r>
                <a:rPr lang="en-US" altLang="en-US" sz="1600">
                  <a:latin typeface="Times New Roman" pitchFamily="18" charset="0"/>
                </a:rPr>
                <a:t>Ideological</a:t>
              </a:r>
            </a:p>
          </p:txBody>
        </p:sp>
        <p:sp>
          <p:nvSpPr>
            <p:cNvPr id="13359" name="Rectangle 48"/>
            <p:cNvSpPr>
              <a:spLocks noChangeArrowheads="1"/>
            </p:cNvSpPr>
            <p:nvPr/>
          </p:nvSpPr>
          <p:spPr bwMode="auto">
            <a:xfrm>
              <a:off x="1143000" y="4321175"/>
              <a:ext cx="329565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600">
                  <a:latin typeface="Times New Roman" pitchFamily="18" charset="0"/>
                </a:rPr>
                <a:t>Respected leaders</a:t>
              </a:r>
            </a:p>
            <a:p>
              <a:pPr algn="ctr">
                <a:spcBef>
                  <a:spcPct val="50000"/>
                </a:spcBef>
                <a:buFontTx/>
                <a:buNone/>
              </a:pPr>
              <a:r>
                <a:rPr lang="en-US" altLang="en-US" sz="1600">
                  <a:latin typeface="Times New Roman" pitchFamily="18" charset="0"/>
                </a:rPr>
                <a:t>Flexible goals</a:t>
              </a:r>
            </a:p>
            <a:p>
              <a:pPr algn="ctr">
                <a:spcBef>
                  <a:spcPct val="50000"/>
                </a:spcBef>
                <a:buFontTx/>
                <a:buNone/>
              </a:pPr>
              <a:r>
                <a:rPr lang="en-US" altLang="en-US" sz="1600">
                  <a:latin typeface="Times New Roman" pitchFamily="18" charset="0"/>
                </a:rPr>
                <a:t>Internal recognition of members</a:t>
              </a:r>
            </a:p>
            <a:p>
              <a:pPr algn="ctr">
                <a:spcBef>
                  <a:spcPct val="50000"/>
                </a:spcBef>
                <a:buFontTx/>
                <a:buNone/>
              </a:pPr>
              <a:r>
                <a:rPr lang="en-US" altLang="en-US" sz="1600">
                  <a:latin typeface="Times New Roman" pitchFamily="18" charset="0"/>
                </a:rPr>
                <a:t>Informal communication</a:t>
              </a:r>
            </a:p>
            <a:p>
              <a:pPr algn="ctr">
                <a:spcBef>
                  <a:spcPct val="50000"/>
                </a:spcBef>
                <a:buFontTx/>
                <a:buNone/>
              </a:pPr>
              <a:r>
                <a:rPr lang="en-US" altLang="en-US" sz="1600">
                  <a:latin typeface="Times New Roman" pitchFamily="18" charset="0"/>
                </a:rPr>
                <a:t>Gathering places and natural routines</a:t>
              </a:r>
            </a:p>
          </p:txBody>
        </p:sp>
        <p:sp>
          <p:nvSpPr>
            <p:cNvPr id="13360" name="Rectangle 49"/>
            <p:cNvSpPr>
              <a:spLocks noChangeArrowheads="1"/>
            </p:cNvSpPr>
            <p:nvPr/>
          </p:nvSpPr>
          <p:spPr bwMode="auto">
            <a:xfrm>
              <a:off x="4586288" y="4321175"/>
              <a:ext cx="3338512"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600">
                  <a:latin typeface="Times New Roman" pitchFamily="18" charset="0"/>
                </a:rPr>
                <a:t>Elected/appointed leaders</a:t>
              </a:r>
            </a:p>
            <a:p>
              <a:pPr algn="ctr">
                <a:spcBef>
                  <a:spcPct val="50000"/>
                </a:spcBef>
                <a:buFontTx/>
                <a:buNone/>
              </a:pPr>
              <a:r>
                <a:rPr lang="en-US" altLang="en-US" sz="1600">
                  <a:latin typeface="Times New Roman" pitchFamily="18" charset="0"/>
                </a:rPr>
                <a:t>Organizational goals</a:t>
              </a:r>
            </a:p>
            <a:p>
              <a:pPr algn="ctr">
                <a:spcBef>
                  <a:spcPct val="50000"/>
                </a:spcBef>
                <a:buFontTx/>
                <a:buNone/>
              </a:pPr>
              <a:r>
                <a:rPr lang="en-US" altLang="en-US" sz="1600">
                  <a:latin typeface="Times New Roman" pitchFamily="18" charset="0"/>
                </a:rPr>
                <a:t>Membership list</a:t>
              </a:r>
            </a:p>
            <a:p>
              <a:pPr algn="ctr">
                <a:spcBef>
                  <a:spcPct val="50000"/>
                </a:spcBef>
                <a:buFontTx/>
                <a:buNone/>
              </a:pPr>
              <a:r>
                <a:rPr lang="en-US" altLang="en-US" sz="1600">
                  <a:latin typeface="Times New Roman" pitchFamily="18" charset="0"/>
                </a:rPr>
                <a:t>Formal communication</a:t>
              </a:r>
            </a:p>
            <a:p>
              <a:pPr algn="ctr">
                <a:spcBef>
                  <a:spcPct val="50000"/>
                </a:spcBef>
                <a:buFontTx/>
                <a:buNone/>
              </a:pPr>
              <a:r>
                <a:rPr lang="en-US" altLang="en-US" sz="1600">
                  <a:latin typeface="Times New Roman" pitchFamily="18" charset="0"/>
                </a:rPr>
                <a:t>Meeting locations and scheduled times</a:t>
              </a:r>
            </a:p>
          </p:txBody>
        </p:sp>
        <p:cxnSp>
          <p:nvCxnSpPr>
            <p:cNvPr id="49" name="Straight Connector 48"/>
            <p:cNvCxnSpPr/>
            <p:nvPr/>
          </p:nvCxnSpPr>
          <p:spPr>
            <a:xfrm rot="5400000">
              <a:off x="3389076" y="5372100"/>
              <a:ext cx="2058988" cy="1587"/>
            </a:xfrm>
            <a:prstGeom prst="line">
              <a:avLst/>
            </a:prstGeom>
            <a:ln w="12700"/>
          </p:spPr>
          <p:style>
            <a:lnRef idx="1">
              <a:schemeClr val="dk1"/>
            </a:lnRef>
            <a:fillRef idx="0">
              <a:schemeClr val="dk1"/>
            </a:fillRef>
            <a:effectRef idx="0">
              <a:schemeClr val="dk1"/>
            </a:effectRef>
            <a:fontRef idx="minor">
              <a:schemeClr val="tx1"/>
            </a:fontRef>
          </p:style>
        </p:cxnSp>
        <p:cxnSp>
          <p:nvCxnSpPr>
            <p:cNvPr id="50" name="Straight Connector 49"/>
            <p:cNvCxnSpPr/>
            <p:nvPr/>
          </p:nvCxnSpPr>
          <p:spPr>
            <a:xfrm rot="5400000">
              <a:off x="3809764" y="2133600"/>
              <a:ext cx="1219200" cy="3175"/>
            </a:xfrm>
            <a:prstGeom prst="line">
              <a:avLst/>
            </a:prstGeom>
            <a:ln w="12700"/>
          </p:spPr>
          <p:style>
            <a:lnRef idx="1">
              <a:schemeClr val="dk1"/>
            </a:lnRef>
            <a:fillRef idx="0">
              <a:schemeClr val="dk1"/>
            </a:fillRef>
            <a:effectRef idx="0">
              <a:schemeClr val="dk1"/>
            </a:effectRef>
            <a:fontRef idx="minor">
              <a:schemeClr val="tx1"/>
            </a:fontRef>
          </p:style>
        </p:cxnSp>
        <p:cxnSp>
          <p:nvCxnSpPr>
            <p:cNvPr id="51" name="Straight Connector 50"/>
            <p:cNvCxnSpPr/>
            <p:nvPr/>
          </p:nvCxnSpPr>
          <p:spPr>
            <a:xfrm rot="5400000">
              <a:off x="4000264" y="3543300"/>
              <a:ext cx="838200" cy="3175"/>
            </a:xfrm>
            <a:prstGeom prst="line">
              <a:avLst/>
            </a:prstGeom>
            <a:ln w="12700"/>
          </p:spPr>
          <p:style>
            <a:lnRef idx="1">
              <a:schemeClr val="dk1"/>
            </a:lnRef>
            <a:fillRef idx="0">
              <a:schemeClr val="dk1"/>
            </a:fillRef>
            <a:effectRef idx="0">
              <a:schemeClr val="dk1"/>
            </a:effectRef>
            <a:fontRef idx="minor">
              <a:schemeClr val="tx1"/>
            </a:fontRef>
          </p:style>
        </p:cxnSp>
      </p:grpSp>
      <p:sp>
        <p:nvSpPr>
          <p:cNvPr id="13315" name="TextBox 13"/>
          <p:cNvSpPr txBox="1">
            <a:spLocks noChangeArrowheads="1"/>
          </p:cNvSpPr>
          <p:nvPr/>
        </p:nvSpPr>
        <p:spPr bwMode="auto">
          <a:xfrm>
            <a:off x="228600" y="6405563"/>
            <a:ext cx="22288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latin typeface="Comic Sans MS" pitchFamily="66" charset="0"/>
              </a:rPr>
              <a:t>©2014 James Kent Associates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txBox="1">
            <a:spLocks noChangeArrowheads="1"/>
          </p:cNvSpPr>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400">
                <a:solidFill>
                  <a:schemeClr val="tx2"/>
                </a:solidFill>
                <a:latin typeface="Times New Roman" pitchFamily="18" charset="0"/>
              </a:rPr>
              <a:t>GATHERING PLACES</a:t>
            </a:r>
          </a:p>
        </p:txBody>
      </p:sp>
      <p:pic>
        <p:nvPicPr>
          <p:cNvPr id="14339" name="Picture 5" descr="inform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76400"/>
            <a:ext cx="2682875"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6"/>
          <p:cNvSpPr txBox="1">
            <a:spLocks noChangeArrowheads="1"/>
          </p:cNvSpPr>
          <p:nvPr/>
        </p:nvSpPr>
        <p:spPr bwMode="auto">
          <a:xfrm>
            <a:off x="4629150" y="1609725"/>
            <a:ext cx="4038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Font typeface="Wingdings" pitchFamily="2" charset="2"/>
              <a:buNone/>
            </a:pPr>
            <a:endParaRPr lang="en-US" altLang="en-US" sz="2800" b="1">
              <a:latin typeface="Times New Roman" pitchFamily="18" charset="0"/>
            </a:endParaRPr>
          </a:p>
          <a:p>
            <a:pPr>
              <a:buFont typeface="Wingdings" pitchFamily="2" charset="2"/>
              <a:buNone/>
            </a:pPr>
            <a:r>
              <a:rPr lang="en-US" altLang="en-US" sz="2800" b="1">
                <a:latin typeface="Times New Roman" pitchFamily="18" charset="0"/>
              </a:rPr>
              <a:t> </a:t>
            </a:r>
            <a:r>
              <a:rPr lang="en-US" altLang="en-US" sz="2800">
                <a:latin typeface="Times New Roman" pitchFamily="18" charset="0"/>
              </a:rPr>
              <a:t>  </a:t>
            </a:r>
            <a:r>
              <a:rPr lang="en-US" altLang="en-US" sz="2400">
                <a:latin typeface="Times New Roman" pitchFamily="18" charset="0"/>
              </a:rPr>
              <a:t>At the heart of every community are gathering places where people naturally congregate to talk about current events. These places provide a structure for local network systems to thrive.</a:t>
            </a:r>
            <a:r>
              <a:rPr lang="en-US" altLang="en-US" sz="2800">
                <a:latin typeface="Times New Roman" pitchFamily="18" charset="0"/>
              </a:rPr>
              <a:t> </a:t>
            </a:r>
          </a:p>
        </p:txBody>
      </p:sp>
      <p:pic>
        <p:nvPicPr>
          <p:cNvPr id="14341" name="Picture 8" descr="informa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859213"/>
            <a:ext cx="2673350"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096000"/>
            <a:ext cx="647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Box 13"/>
          <p:cNvSpPr txBox="1">
            <a:spLocks noChangeArrowheads="1"/>
          </p:cNvSpPr>
          <p:nvPr/>
        </p:nvSpPr>
        <p:spPr bwMode="auto">
          <a:xfrm>
            <a:off x="1104900" y="6392863"/>
            <a:ext cx="22288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latin typeface="Comic Sans MS" pitchFamily="66" charset="0"/>
              </a:rPr>
              <a:t>©2014 James Kent Associates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533400" y="228600"/>
            <a:ext cx="8305800" cy="6186488"/>
          </a:xfrm>
          <a:prstGeom prst="rect">
            <a:avLst/>
          </a:prstGeom>
          <a:solidFill>
            <a:srgbClr val="99FF99"/>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a:latin typeface="Comic Sans MS" pitchFamily="66" charset="0"/>
              </a:rPr>
              <a:t>Three Questions for Use in the Discovery Process™</a:t>
            </a:r>
          </a:p>
          <a:p>
            <a:pPr eaLnBrk="1" hangingPunct="1">
              <a:spcBef>
                <a:spcPct val="0"/>
              </a:spcBef>
              <a:buFontTx/>
              <a:buNone/>
            </a:pPr>
            <a:r>
              <a:rPr lang="en-US" altLang="en-US" sz="1800" dirty="0">
                <a:latin typeface="Comic Sans MS" pitchFamily="66" charset="0"/>
              </a:rPr>
              <a:t> </a:t>
            </a:r>
          </a:p>
          <a:p>
            <a:pPr eaLnBrk="1" hangingPunct="1">
              <a:spcBef>
                <a:spcPct val="0"/>
              </a:spcBef>
              <a:buFontTx/>
              <a:buNone/>
            </a:pPr>
            <a:r>
              <a:rPr lang="en-US" altLang="en-US" sz="1800" b="1" u="sng" dirty="0">
                <a:latin typeface="Comic Sans MS" pitchFamily="66" charset="0"/>
              </a:rPr>
              <a:t>Why do you live here? </a:t>
            </a:r>
          </a:p>
          <a:p>
            <a:pPr eaLnBrk="1" hangingPunct="1">
              <a:spcBef>
                <a:spcPct val="0"/>
              </a:spcBef>
              <a:buFontTx/>
              <a:buNone/>
            </a:pPr>
            <a:r>
              <a:rPr lang="en-US" altLang="en-US" sz="1800" dirty="0">
                <a:latin typeface="Comic Sans MS" pitchFamily="66" charset="0"/>
              </a:rPr>
              <a:t> </a:t>
            </a:r>
          </a:p>
          <a:p>
            <a:pPr eaLnBrk="1" hangingPunct="1">
              <a:spcBef>
                <a:spcPct val="0"/>
              </a:spcBef>
              <a:buFontTx/>
              <a:buNone/>
            </a:pPr>
            <a:r>
              <a:rPr lang="en-US" altLang="en-US" sz="1800" dirty="0">
                <a:latin typeface="Comic Sans MS" pitchFamily="66" charset="0"/>
              </a:rPr>
              <a:t>This gives us past culture based on traditions, beliefs, and stories of place. Important for indexing your current activity. </a:t>
            </a:r>
          </a:p>
          <a:p>
            <a:pPr eaLnBrk="1" hangingPunct="1">
              <a:spcBef>
                <a:spcPct val="0"/>
              </a:spcBef>
              <a:buFontTx/>
              <a:buNone/>
            </a:pPr>
            <a:r>
              <a:rPr lang="en-US" altLang="en-US" sz="1800" dirty="0">
                <a:latin typeface="Comic Sans MS" pitchFamily="66" charset="0"/>
              </a:rPr>
              <a:t> </a:t>
            </a:r>
          </a:p>
          <a:p>
            <a:pPr eaLnBrk="1" hangingPunct="1">
              <a:spcBef>
                <a:spcPct val="0"/>
              </a:spcBef>
              <a:buFontTx/>
              <a:buNone/>
            </a:pPr>
            <a:r>
              <a:rPr lang="en-US" altLang="en-US" sz="1800" dirty="0">
                <a:latin typeface="Comic Sans MS" pitchFamily="66" charset="0"/>
              </a:rPr>
              <a:t> </a:t>
            </a:r>
          </a:p>
          <a:p>
            <a:pPr eaLnBrk="1" hangingPunct="1">
              <a:spcBef>
                <a:spcPct val="0"/>
              </a:spcBef>
              <a:buFontTx/>
              <a:buNone/>
            </a:pPr>
            <a:r>
              <a:rPr lang="en-US" altLang="en-US" sz="1800" b="1" u="sng" dirty="0">
                <a:latin typeface="Comic Sans MS" pitchFamily="66" charset="0"/>
              </a:rPr>
              <a:t>Why do you stay? </a:t>
            </a:r>
          </a:p>
          <a:p>
            <a:pPr eaLnBrk="1" hangingPunct="1">
              <a:spcBef>
                <a:spcPct val="0"/>
              </a:spcBef>
              <a:buFontTx/>
              <a:buNone/>
            </a:pPr>
            <a:r>
              <a:rPr lang="en-US" altLang="en-US" sz="1800" dirty="0">
                <a:latin typeface="Comic Sans MS" pitchFamily="66" charset="0"/>
              </a:rPr>
              <a:t> </a:t>
            </a:r>
          </a:p>
          <a:p>
            <a:pPr eaLnBrk="1" hangingPunct="1">
              <a:spcBef>
                <a:spcPct val="0"/>
              </a:spcBef>
              <a:buFontTx/>
              <a:buNone/>
            </a:pPr>
            <a:r>
              <a:rPr lang="en-US" altLang="en-US" sz="1800" dirty="0">
                <a:latin typeface="Comic Sans MS" pitchFamily="66" charset="0"/>
              </a:rPr>
              <a:t>This lets us understand present methods of survival, management of their environment and predictive skills as well as cultural maintenance and caretaking activities. </a:t>
            </a:r>
          </a:p>
          <a:p>
            <a:pPr eaLnBrk="1" hangingPunct="1">
              <a:spcBef>
                <a:spcPct val="0"/>
              </a:spcBef>
              <a:buFontTx/>
              <a:buNone/>
            </a:pPr>
            <a:r>
              <a:rPr lang="en-US" altLang="en-US" sz="1800" dirty="0">
                <a:latin typeface="Comic Sans MS" pitchFamily="66" charset="0"/>
              </a:rPr>
              <a:t> </a:t>
            </a:r>
          </a:p>
          <a:p>
            <a:pPr eaLnBrk="1" hangingPunct="1">
              <a:spcBef>
                <a:spcPct val="0"/>
              </a:spcBef>
              <a:buFontTx/>
              <a:buNone/>
            </a:pPr>
            <a:r>
              <a:rPr lang="en-US" altLang="en-US" sz="1800" dirty="0">
                <a:latin typeface="Comic Sans MS" pitchFamily="66" charset="0"/>
              </a:rPr>
              <a:t> </a:t>
            </a:r>
          </a:p>
          <a:p>
            <a:pPr eaLnBrk="1" hangingPunct="1">
              <a:spcBef>
                <a:spcPct val="0"/>
              </a:spcBef>
              <a:buFontTx/>
              <a:buNone/>
            </a:pPr>
            <a:r>
              <a:rPr lang="en-US" altLang="en-US" sz="1800" b="1" u="sng" dirty="0">
                <a:latin typeface="Comic Sans MS" pitchFamily="66" charset="0"/>
              </a:rPr>
              <a:t>What would you change to make staying better for you? </a:t>
            </a:r>
          </a:p>
          <a:p>
            <a:pPr eaLnBrk="1" hangingPunct="1">
              <a:spcBef>
                <a:spcPct val="0"/>
              </a:spcBef>
              <a:buFontTx/>
              <a:buNone/>
            </a:pPr>
            <a:r>
              <a:rPr lang="en-US" altLang="en-US" sz="1800" dirty="0">
                <a:latin typeface="Comic Sans MS" pitchFamily="66" charset="0"/>
              </a:rPr>
              <a:t> </a:t>
            </a:r>
          </a:p>
          <a:p>
            <a:pPr eaLnBrk="1" hangingPunct="1">
              <a:spcBef>
                <a:spcPct val="0"/>
              </a:spcBef>
              <a:buFontTx/>
              <a:buNone/>
            </a:pPr>
            <a:r>
              <a:rPr lang="en-US" altLang="en-US" sz="1800" dirty="0">
                <a:latin typeface="Comic Sans MS" pitchFamily="66" charset="0"/>
              </a:rPr>
              <a:t>This gives us the future action needed for a fuller life by assisting with the resolution of emerging, existing and disruptive issues. This keeps you at the interest (emerging and existing issue resolution) rather than at the positional level (disruptive issue conflict)</a:t>
            </a:r>
          </a:p>
          <a:p>
            <a:pPr eaLnBrk="1" hangingPunct="1">
              <a:spcBef>
                <a:spcPct val="0"/>
              </a:spcBef>
              <a:buFontTx/>
              <a:buNone/>
            </a:pPr>
            <a:endParaRPr lang="en-US" altLang="en-US" sz="1800" dirty="0">
              <a:latin typeface="Comic Sans MS" pitchFamily="66" charset="0"/>
            </a:endParaRPr>
          </a:p>
        </p:txBody>
      </p:sp>
      <p:grpSp>
        <p:nvGrpSpPr>
          <p:cNvPr id="15363" name="Group 3"/>
          <p:cNvGrpSpPr>
            <a:grpSpLocks/>
          </p:cNvGrpSpPr>
          <p:nvPr/>
        </p:nvGrpSpPr>
        <p:grpSpPr bwMode="auto">
          <a:xfrm>
            <a:off x="457200" y="6096000"/>
            <a:ext cx="8448675" cy="508000"/>
            <a:chOff x="457200" y="6096000"/>
            <a:chExt cx="8448322" cy="507831"/>
          </a:xfrm>
        </p:grpSpPr>
        <p:pic>
          <p:nvPicPr>
            <p:cNvPr id="1536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0"/>
              <a:ext cx="64734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5"/>
            <p:cNvSpPr txBox="1">
              <a:spLocks noChangeArrowheads="1"/>
            </p:cNvSpPr>
            <p:nvPr/>
          </p:nvSpPr>
          <p:spPr bwMode="auto">
            <a:xfrm>
              <a:off x="1133122" y="6265277"/>
              <a:ext cx="7772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Comic Sans MS" pitchFamily="66" charset="0"/>
                </a:rPr>
                <a:t>James Kent Associates</a:t>
              </a:r>
            </a:p>
          </p:txBody>
        </p:sp>
      </p:grpSp>
    </p:spTree>
    <p:extLst>
      <p:ext uri="{BB962C8B-B14F-4D97-AF65-F5344CB8AC3E}">
        <p14:creationId xmlns:p14="http://schemas.microsoft.com/office/powerpoint/2010/main" val="3130073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1"/>
          <p:cNvGrpSpPr>
            <a:grpSpLocks/>
          </p:cNvGrpSpPr>
          <p:nvPr/>
        </p:nvGrpSpPr>
        <p:grpSpPr bwMode="auto">
          <a:xfrm>
            <a:off x="247650" y="152400"/>
            <a:ext cx="8740775" cy="6100763"/>
            <a:chOff x="248228" y="152681"/>
            <a:chExt cx="8739656" cy="6100202"/>
          </a:xfrm>
        </p:grpSpPr>
        <p:sp>
          <p:nvSpPr>
            <p:cNvPr id="15365" name="Oval 1039"/>
            <p:cNvSpPr>
              <a:spLocks noChangeArrowheads="1"/>
            </p:cNvSpPr>
            <p:nvPr/>
          </p:nvSpPr>
          <p:spPr bwMode="auto">
            <a:xfrm>
              <a:off x="2210127" y="152681"/>
              <a:ext cx="4495224" cy="755581"/>
            </a:xfrm>
            <a:prstGeom prst="ellipse">
              <a:avLst/>
            </a:prstGeom>
            <a:solidFill>
              <a:srgbClr val="92D050"/>
            </a:solidFill>
            <a:ln w="12700">
              <a:solidFill>
                <a:schemeClr val="tx1"/>
              </a:solidFill>
              <a:round/>
              <a:headEnd/>
              <a:tailEnd/>
            </a:ln>
            <a:effectLst>
              <a:outerShdw dist="107763" dir="2700000" algn="ctr" rotWithShape="0">
                <a:schemeClr val="accent1"/>
              </a:outerShdw>
            </a:effectLst>
          </p:spPr>
          <p:txBody>
            <a:bodyPr wrap="none" lIns="91429" tIns="45714" rIns="91429" bIns="45714"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400">
                <a:latin typeface="Comic Sans MS" pitchFamily="66" charset="0"/>
              </a:endParaRPr>
            </a:p>
          </p:txBody>
        </p:sp>
        <p:sp>
          <p:nvSpPr>
            <p:cNvPr id="15366" name="Rectangle 1026"/>
            <p:cNvSpPr>
              <a:spLocks noChangeArrowheads="1"/>
            </p:cNvSpPr>
            <p:nvPr/>
          </p:nvSpPr>
          <p:spPr bwMode="auto">
            <a:xfrm>
              <a:off x="2424545" y="381001"/>
              <a:ext cx="4128944" cy="30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78" tIns="44445" rIns="90478" bIns="44445">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400">
                  <a:latin typeface="Comic Sans MS" pitchFamily="66" charset="0"/>
                </a:rPr>
                <a:t>Eight Informal Network Archetypes</a:t>
              </a:r>
            </a:p>
          </p:txBody>
        </p:sp>
        <p:grpSp>
          <p:nvGrpSpPr>
            <p:cNvPr id="15367" name="Group 3"/>
            <p:cNvGrpSpPr>
              <a:grpSpLocks/>
            </p:cNvGrpSpPr>
            <p:nvPr/>
          </p:nvGrpSpPr>
          <p:grpSpPr bwMode="auto">
            <a:xfrm>
              <a:off x="261216" y="917482"/>
              <a:ext cx="2590511" cy="1337702"/>
              <a:chOff x="1752601" y="1365164"/>
              <a:chExt cx="2849880" cy="1514785"/>
            </a:xfrm>
          </p:grpSpPr>
          <p:sp>
            <p:nvSpPr>
              <p:cNvPr id="27" name="Rectangle 1027"/>
              <p:cNvSpPr>
                <a:spLocks noChangeArrowheads="1"/>
              </p:cNvSpPr>
              <p:nvPr/>
            </p:nvSpPr>
            <p:spPr bwMode="auto">
              <a:xfrm>
                <a:off x="1752282" y="1365508"/>
                <a:ext cx="2849833" cy="1515281"/>
              </a:xfrm>
              <a:prstGeom prst="rect">
                <a:avLst/>
              </a:prstGeom>
              <a:solidFill>
                <a:schemeClr val="tx2">
                  <a:lumMod val="40000"/>
                  <a:lumOff val="60000"/>
                </a:schemeClr>
              </a:solidFill>
              <a:ln w="12700">
                <a:solidFill>
                  <a:schemeClr val="tx1"/>
                </a:solidFill>
                <a:miter lim="800000"/>
                <a:headEnd/>
                <a:tailEnd/>
              </a:ln>
              <a:effectLst>
                <a:outerShdw dist="107763" dir="2700000" algn="ctr" rotWithShape="0">
                  <a:schemeClr val="accent1"/>
                </a:outerShdw>
              </a:effectLst>
            </p:spPr>
            <p:txBody>
              <a:bodyPr wrap="none" lIns="101882" tIns="50941" rIns="101882" bIns="50941" anchor="ctr"/>
              <a:lstStyle/>
              <a:p>
                <a:pPr>
                  <a:defRPr/>
                </a:pPr>
                <a:endParaRPr lang="en-US" sz="1400" dirty="0"/>
              </a:p>
            </p:txBody>
          </p:sp>
          <p:sp>
            <p:nvSpPr>
              <p:cNvPr id="15390" name="Rectangle 1033"/>
              <p:cNvSpPr>
                <a:spLocks noChangeArrowheads="1"/>
              </p:cNvSpPr>
              <p:nvPr/>
            </p:nvSpPr>
            <p:spPr bwMode="auto">
              <a:xfrm>
                <a:off x="1845759" y="1365164"/>
                <a:ext cx="2756721" cy="145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822" tIns="49526" rIns="100822" bIns="49526">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400" b="1">
                    <a:latin typeface="Comic Sans MS" pitchFamily="66" charset="0"/>
                  </a:rPr>
                  <a:t>Caretaker</a:t>
                </a:r>
              </a:p>
              <a:p>
                <a:pPr>
                  <a:spcBef>
                    <a:spcPct val="50000"/>
                  </a:spcBef>
                  <a:buFontTx/>
                  <a:buNone/>
                </a:pPr>
                <a:r>
                  <a:rPr lang="en-US" altLang="en-US" sz="1400">
                    <a:latin typeface="Comic Sans MS" pitchFamily="66" charset="0"/>
                  </a:rPr>
                  <a:t>Trusted by others</a:t>
                </a:r>
              </a:p>
              <a:p>
                <a:pPr>
                  <a:spcBef>
                    <a:spcPct val="50000"/>
                  </a:spcBef>
                  <a:buFontTx/>
                  <a:buNone/>
                </a:pPr>
                <a:r>
                  <a:rPr lang="en-US" altLang="en-US" sz="1400">
                    <a:latin typeface="Comic Sans MS" pitchFamily="66" charset="0"/>
                  </a:rPr>
                  <a:t>Utilized in time of stress</a:t>
                </a:r>
              </a:p>
              <a:p>
                <a:pPr>
                  <a:spcBef>
                    <a:spcPct val="50000"/>
                  </a:spcBef>
                  <a:buFontTx/>
                  <a:buNone/>
                </a:pPr>
                <a:r>
                  <a:rPr lang="en-US" altLang="en-US" sz="1400">
                    <a:latin typeface="Comic Sans MS" pitchFamily="66" charset="0"/>
                  </a:rPr>
                  <a:t>“Let us talk over the idea.”</a:t>
                </a:r>
              </a:p>
            </p:txBody>
          </p:sp>
        </p:grpSp>
        <p:grpSp>
          <p:nvGrpSpPr>
            <p:cNvPr id="15368" name="Group 5"/>
            <p:cNvGrpSpPr>
              <a:grpSpLocks/>
            </p:cNvGrpSpPr>
            <p:nvPr/>
          </p:nvGrpSpPr>
          <p:grpSpPr bwMode="auto">
            <a:xfrm>
              <a:off x="6553488" y="838200"/>
              <a:ext cx="2434396" cy="1097616"/>
              <a:chOff x="6537960" y="1118554"/>
              <a:chExt cx="2678471" cy="1243647"/>
            </a:xfrm>
          </p:grpSpPr>
          <p:sp>
            <p:nvSpPr>
              <p:cNvPr id="25" name="Rectangle 1032"/>
              <p:cNvSpPr>
                <a:spLocks noChangeArrowheads="1"/>
              </p:cNvSpPr>
              <p:nvPr/>
            </p:nvSpPr>
            <p:spPr bwMode="auto">
              <a:xfrm>
                <a:off x="6537391" y="1122398"/>
                <a:ext cx="2530593" cy="1239196"/>
              </a:xfrm>
              <a:prstGeom prst="rect">
                <a:avLst/>
              </a:prstGeom>
              <a:solidFill>
                <a:schemeClr val="bg2">
                  <a:lumMod val="75000"/>
                </a:schemeClr>
              </a:solidFill>
              <a:ln w="12700">
                <a:solidFill>
                  <a:schemeClr val="tx1"/>
                </a:solidFill>
                <a:miter lim="800000"/>
                <a:headEnd/>
                <a:tailEnd/>
              </a:ln>
              <a:effectLst>
                <a:outerShdw dist="107763" dir="2700000" algn="ctr" rotWithShape="0">
                  <a:schemeClr val="accent1"/>
                </a:outerShdw>
              </a:effectLst>
            </p:spPr>
            <p:txBody>
              <a:bodyPr wrap="none" lIns="101882" tIns="50941" rIns="101882" bIns="50941" anchor="ctr"/>
              <a:lstStyle/>
              <a:p>
                <a:pPr>
                  <a:defRPr/>
                </a:pPr>
                <a:r>
                  <a:rPr lang="en-US" sz="1400" dirty="0"/>
                  <a:t> </a:t>
                </a:r>
              </a:p>
            </p:txBody>
          </p:sp>
          <p:sp>
            <p:nvSpPr>
              <p:cNvPr id="15388" name="Rectangle 1034"/>
              <p:cNvSpPr>
                <a:spLocks noChangeArrowheads="1"/>
              </p:cNvSpPr>
              <p:nvPr/>
            </p:nvSpPr>
            <p:spPr bwMode="auto">
              <a:xfrm>
                <a:off x="6705323" y="1118554"/>
                <a:ext cx="2511108" cy="1089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822" tIns="49526" rIns="100822" bIns="49526">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1400" b="1">
                    <a:latin typeface="Comic Sans MS" pitchFamily="66" charset="0"/>
                  </a:rPr>
                  <a:t>Communicator</a:t>
                </a:r>
              </a:p>
              <a:p>
                <a:pPr>
                  <a:spcBef>
                    <a:spcPct val="50000"/>
                  </a:spcBef>
                  <a:buFontTx/>
                  <a:buNone/>
                </a:pPr>
                <a:r>
                  <a:rPr lang="en-US" altLang="en-US" sz="1400">
                    <a:latin typeface="Comic Sans MS" pitchFamily="66" charset="0"/>
                  </a:rPr>
                  <a:t>“Did you know...?”</a:t>
                </a:r>
              </a:p>
              <a:p>
                <a:pPr>
                  <a:spcBef>
                    <a:spcPct val="50000"/>
                  </a:spcBef>
                  <a:buFontTx/>
                  <a:buNone/>
                </a:pPr>
                <a:r>
                  <a:rPr lang="en-US" altLang="en-US" sz="1400">
                    <a:latin typeface="Comic Sans MS" pitchFamily="66" charset="0"/>
                  </a:rPr>
                  <a:t>“I heard that...”</a:t>
                </a:r>
              </a:p>
            </p:txBody>
          </p:sp>
        </p:grpSp>
        <p:grpSp>
          <p:nvGrpSpPr>
            <p:cNvPr id="15369" name="Group 4"/>
            <p:cNvGrpSpPr>
              <a:grpSpLocks/>
            </p:cNvGrpSpPr>
            <p:nvPr/>
          </p:nvGrpSpPr>
          <p:grpSpPr bwMode="auto">
            <a:xfrm>
              <a:off x="3733512" y="2758049"/>
              <a:ext cx="2029114" cy="1297081"/>
              <a:chOff x="1371600" y="3454400"/>
              <a:chExt cx="2232660" cy="1470442"/>
            </a:xfrm>
          </p:grpSpPr>
          <p:sp>
            <p:nvSpPr>
              <p:cNvPr id="23" name="Rectangle 1029"/>
              <p:cNvSpPr>
                <a:spLocks noChangeArrowheads="1"/>
              </p:cNvSpPr>
              <p:nvPr/>
            </p:nvSpPr>
            <p:spPr bwMode="auto">
              <a:xfrm>
                <a:off x="1372062" y="3453811"/>
                <a:ext cx="2232056" cy="1470201"/>
              </a:xfrm>
              <a:prstGeom prst="rect">
                <a:avLst/>
              </a:prstGeom>
              <a:solidFill>
                <a:schemeClr val="accent6">
                  <a:lumMod val="40000"/>
                  <a:lumOff val="60000"/>
                </a:schemeClr>
              </a:solidFill>
              <a:ln w="12700">
                <a:solidFill>
                  <a:schemeClr val="tx1"/>
                </a:solidFill>
                <a:miter lim="800000"/>
                <a:headEnd/>
                <a:tailEnd/>
              </a:ln>
              <a:effectLst>
                <a:outerShdw dist="107763" dir="2700000" algn="ctr" rotWithShape="0">
                  <a:schemeClr val="accent1"/>
                </a:outerShdw>
              </a:effectLst>
            </p:spPr>
            <p:txBody>
              <a:bodyPr wrap="none" lIns="101882" tIns="50941" rIns="101882" bIns="50941" anchor="ctr"/>
              <a:lstStyle/>
              <a:p>
                <a:pPr>
                  <a:defRPr/>
                </a:pPr>
                <a:endParaRPr lang="en-US" sz="1400" dirty="0"/>
              </a:p>
            </p:txBody>
          </p:sp>
          <p:sp>
            <p:nvSpPr>
              <p:cNvPr id="15386" name="Rectangle 1035"/>
              <p:cNvSpPr>
                <a:spLocks noChangeArrowheads="1"/>
              </p:cNvSpPr>
              <p:nvPr/>
            </p:nvSpPr>
            <p:spPr bwMode="auto">
              <a:xfrm>
                <a:off x="1398270" y="3481035"/>
                <a:ext cx="2179320" cy="1334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822" tIns="49526" rIns="100822" bIns="49526">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400" b="1">
                    <a:latin typeface="Comic Sans MS" pitchFamily="66" charset="0"/>
                  </a:rPr>
                  <a:t>Storyteller</a:t>
                </a:r>
                <a:endParaRPr lang="en-US" altLang="en-US" sz="1400">
                  <a:latin typeface="Comic Sans MS" pitchFamily="66" charset="0"/>
                </a:endParaRPr>
              </a:p>
              <a:p>
                <a:pPr>
                  <a:spcBef>
                    <a:spcPct val="50000"/>
                  </a:spcBef>
                  <a:buFontTx/>
                  <a:buNone/>
                </a:pPr>
                <a:r>
                  <a:rPr lang="en-US" altLang="en-US" sz="1400">
                    <a:latin typeface="Comic Sans MS" pitchFamily="66" charset="0"/>
                  </a:rPr>
                  <a:t>“In the past...”</a:t>
                </a:r>
              </a:p>
              <a:p>
                <a:pPr>
                  <a:spcBef>
                    <a:spcPct val="50000"/>
                  </a:spcBef>
                  <a:buFontTx/>
                  <a:buNone/>
                </a:pPr>
                <a:r>
                  <a:rPr lang="en-US" altLang="en-US" sz="1400">
                    <a:latin typeface="Comic Sans MS" pitchFamily="66" charset="0"/>
                  </a:rPr>
                  <a:t>“We used to do it this way...”</a:t>
                </a:r>
              </a:p>
            </p:txBody>
          </p:sp>
        </p:grpSp>
        <p:grpSp>
          <p:nvGrpSpPr>
            <p:cNvPr id="15370" name="Group 6"/>
            <p:cNvGrpSpPr>
              <a:grpSpLocks/>
            </p:cNvGrpSpPr>
            <p:nvPr/>
          </p:nvGrpSpPr>
          <p:grpSpPr bwMode="auto">
            <a:xfrm>
              <a:off x="6241762" y="2287401"/>
              <a:ext cx="2736273" cy="1685084"/>
              <a:chOff x="5448300" y="3108960"/>
              <a:chExt cx="3009900" cy="1909928"/>
            </a:xfrm>
          </p:grpSpPr>
          <p:sp>
            <p:nvSpPr>
              <p:cNvPr id="21" name="Rectangle 1028"/>
              <p:cNvSpPr>
                <a:spLocks noChangeArrowheads="1"/>
              </p:cNvSpPr>
              <p:nvPr/>
            </p:nvSpPr>
            <p:spPr bwMode="auto">
              <a:xfrm>
                <a:off x="5448409" y="3109268"/>
                <a:ext cx="2933325" cy="1908906"/>
              </a:xfrm>
              <a:prstGeom prst="rect">
                <a:avLst/>
              </a:prstGeom>
              <a:solidFill>
                <a:schemeClr val="accent3">
                  <a:lumMod val="75000"/>
                </a:schemeClr>
              </a:solidFill>
              <a:ln w="12700">
                <a:solidFill>
                  <a:schemeClr val="tx1"/>
                </a:solidFill>
                <a:miter lim="800000"/>
                <a:headEnd/>
                <a:tailEnd/>
              </a:ln>
              <a:effectLst>
                <a:outerShdw dist="107763" dir="2700000" algn="ctr" rotWithShape="0">
                  <a:schemeClr val="accent1"/>
                </a:outerShdw>
              </a:effectLst>
            </p:spPr>
            <p:txBody>
              <a:bodyPr wrap="none" lIns="101882" tIns="50941" rIns="101882" bIns="50941" anchor="ctr"/>
              <a:lstStyle/>
              <a:p>
                <a:pPr>
                  <a:defRPr/>
                </a:pPr>
                <a:endParaRPr lang="en-US" sz="1400" dirty="0"/>
              </a:p>
            </p:txBody>
          </p:sp>
          <p:sp>
            <p:nvSpPr>
              <p:cNvPr id="15384" name="Rectangle 1036"/>
              <p:cNvSpPr>
                <a:spLocks noChangeArrowheads="1"/>
              </p:cNvSpPr>
              <p:nvPr/>
            </p:nvSpPr>
            <p:spPr bwMode="auto">
              <a:xfrm>
                <a:off x="5448300" y="3195320"/>
                <a:ext cx="3009900" cy="1822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822" tIns="49526" rIns="100822" bIns="49526">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400" b="1">
                    <a:latin typeface="Comic Sans MS" pitchFamily="66" charset="0"/>
                  </a:rPr>
                  <a:t>Bridger</a:t>
                </a:r>
                <a:endParaRPr lang="en-US" altLang="en-US" sz="1400">
                  <a:latin typeface="Comic Sans MS" pitchFamily="66" charset="0"/>
                </a:endParaRPr>
              </a:p>
              <a:p>
                <a:pPr>
                  <a:spcBef>
                    <a:spcPct val="50000"/>
                  </a:spcBef>
                  <a:buFontTx/>
                  <a:buNone/>
                </a:pPr>
                <a:r>
                  <a:rPr lang="en-US" altLang="en-US" sz="1400">
                    <a:latin typeface="Comic Sans MS" pitchFamily="66" charset="0"/>
                  </a:rPr>
                  <a:t>Two cultures</a:t>
                </a:r>
              </a:p>
              <a:p>
                <a:pPr>
                  <a:spcBef>
                    <a:spcPct val="50000"/>
                  </a:spcBef>
                  <a:buFontTx/>
                  <a:buNone/>
                </a:pPr>
                <a:r>
                  <a:rPr lang="en-US" altLang="en-US" sz="1400">
                    <a:latin typeface="Comic Sans MS" pitchFamily="66" charset="0"/>
                  </a:rPr>
                  <a:t>Two languages</a:t>
                </a:r>
              </a:p>
              <a:p>
                <a:pPr>
                  <a:spcBef>
                    <a:spcPct val="50000"/>
                  </a:spcBef>
                  <a:buFontTx/>
                  <a:buNone/>
                </a:pPr>
                <a:r>
                  <a:rPr lang="en-US" altLang="en-US" sz="1400">
                    <a:latin typeface="Comic Sans MS" pitchFamily="66" charset="0"/>
                  </a:rPr>
                  <a:t>“I know somebody from...”</a:t>
                </a:r>
              </a:p>
              <a:p>
                <a:pPr>
                  <a:spcBef>
                    <a:spcPct val="50000"/>
                  </a:spcBef>
                  <a:buFontTx/>
                  <a:buNone/>
                </a:pPr>
                <a:r>
                  <a:rPr lang="en-US" altLang="en-US" sz="1400">
                    <a:latin typeface="Comic Sans MS" pitchFamily="66" charset="0"/>
                  </a:rPr>
                  <a:t>“This is what they’re saying...”</a:t>
                </a:r>
              </a:p>
            </p:txBody>
          </p:sp>
        </p:grpSp>
        <p:grpSp>
          <p:nvGrpSpPr>
            <p:cNvPr id="15371" name="Group 8"/>
            <p:cNvGrpSpPr>
              <a:grpSpLocks/>
            </p:cNvGrpSpPr>
            <p:nvPr/>
          </p:nvGrpSpPr>
          <p:grpSpPr bwMode="auto">
            <a:xfrm>
              <a:off x="3687330" y="1217240"/>
              <a:ext cx="2052205" cy="1012732"/>
              <a:chOff x="6960552" y="5786119"/>
              <a:chExt cx="2256155" cy="1148081"/>
            </a:xfrm>
          </p:grpSpPr>
          <p:sp>
            <p:nvSpPr>
              <p:cNvPr id="15381" name="Rectangle 1031"/>
              <p:cNvSpPr>
                <a:spLocks noChangeArrowheads="1"/>
              </p:cNvSpPr>
              <p:nvPr/>
            </p:nvSpPr>
            <p:spPr bwMode="auto">
              <a:xfrm>
                <a:off x="6961180" y="5786749"/>
                <a:ext cx="2256341" cy="1148081"/>
              </a:xfrm>
              <a:prstGeom prst="rect">
                <a:avLst/>
              </a:prstGeom>
              <a:solidFill>
                <a:srgbClr val="00CC00"/>
              </a:solidFill>
              <a:ln w="12700">
                <a:solidFill>
                  <a:schemeClr val="tx1"/>
                </a:solidFill>
                <a:miter lim="800000"/>
                <a:headEnd/>
                <a:tailEnd/>
              </a:ln>
              <a:effectLst>
                <a:outerShdw dist="107763" dir="2700000" algn="ctr" rotWithShape="0">
                  <a:schemeClr val="accent1"/>
                </a:outerShdw>
              </a:effectLst>
            </p:spPr>
            <p:txBody>
              <a:bodyPr wrap="none" lIns="101882" tIns="50941" rIns="101882" bIns="50941"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400">
                  <a:latin typeface="Comic Sans MS" pitchFamily="66" charset="0"/>
                </a:endParaRPr>
              </a:p>
            </p:txBody>
          </p:sp>
          <p:sp>
            <p:nvSpPr>
              <p:cNvPr id="15382" name="Rectangle 1038"/>
              <p:cNvSpPr>
                <a:spLocks noChangeArrowheads="1"/>
              </p:cNvSpPr>
              <p:nvPr/>
            </p:nvSpPr>
            <p:spPr bwMode="auto">
              <a:xfrm>
                <a:off x="6960552" y="5786119"/>
                <a:ext cx="2107248" cy="109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822" tIns="49526" rIns="100822" bIns="49526">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400" b="1">
                    <a:latin typeface="Comic Sans MS" pitchFamily="66" charset="0"/>
                  </a:rPr>
                  <a:t>Gatekeeper</a:t>
                </a:r>
              </a:p>
              <a:p>
                <a:pPr>
                  <a:spcBef>
                    <a:spcPct val="50000"/>
                  </a:spcBef>
                  <a:buFontTx/>
                  <a:buNone/>
                </a:pPr>
                <a:r>
                  <a:rPr lang="en-US" altLang="en-US" sz="1400">
                    <a:latin typeface="Comic Sans MS" pitchFamily="66" charset="0"/>
                  </a:rPr>
                  <a:t>Narrows entry</a:t>
                </a:r>
              </a:p>
              <a:p>
                <a:pPr>
                  <a:spcBef>
                    <a:spcPct val="50000"/>
                  </a:spcBef>
                  <a:buFontTx/>
                  <a:buNone/>
                </a:pPr>
                <a:r>
                  <a:rPr lang="en-US" altLang="en-US" sz="1400">
                    <a:latin typeface="Comic Sans MS" pitchFamily="66" charset="0"/>
                  </a:rPr>
                  <a:t>“I can hook you up.”</a:t>
                </a:r>
              </a:p>
            </p:txBody>
          </p:sp>
        </p:grpSp>
        <p:grpSp>
          <p:nvGrpSpPr>
            <p:cNvPr id="15372" name="Group 7"/>
            <p:cNvGrpSpPr>
              <a:grpSpLocks/>
            </p:cNvGrpSpPr>
            <p:nvPr/>
          </p:nvGrpSpPr>
          <p:grpSpPr bwMode="auto">
            <a:xfrm>
              <a:off x="806739" y="4658843"/>
              <a:ext cx="3612861" cy="1586709"/>
              <a:chOff x="888022" y="5526448"/>
              <a:chExt cx="3713317" cy="1560152"/>
            </a:xfrm>
          </p:grpSpPr>
          <p:sp>
            <p:nvSpPr>
              <p:cNvPr id="15379" name="Rectangle 1032"/>
              <p:cNvSpPr>
                <a:spLocks noChangeArrowheads="1"/>
              </p:cNvSpPr>
              <p:nvPr/>
            </p:nvSpPr>
            <p:spPr bwMode="auto">
              <a:xfrm>
                <a:off x="888245" y="5526779"/>
                <a:ext cx="3608727" cy="1559225"/>
              </a:xfrm>
              <a:prstGeom prst="rect">
                <a:avLst/>
              </a:prstGeom>
              <a:solidFill>
                <a:srgbClr val="FFFF00"/>
              </a:solidFill>
              <a:ln w="12700">
                <a:solidFill>
                  <a:schemeClr val="tx1"/>
                </a:solidFill>
                <a:miter lim="800000"/>
                <a:headEnd/>
                <a:tailEnd/>
              </a:ln>
              <a:effectLst>
                <a:outerShdw dist="107763" dir="2700000" algn="ctr" rotWithShape="0">
                  <a:schemeClr val="accent1"/>
                </a:outerShdw>
              </a:effectLst>
            </p:spPr>
            <p:txBody>
              <a:bodyPr wrap="none" lIns="101882" tIns="50941" rIns="101882" bIns="50941"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400">
                  <a:latin typeface="Comic Sans MS" pitchFamily="66" charset="0"/>
                </a:endParaRPr>
              </a:p>
            </p:txBody>
          </p:sp>
          <p:sp>
            <p:nvSpPr>
              <p:cNvPr id="15380" name="Rectangle 1037"/>
              <p:cNvSpPr>
                <a:spLocks noChangeArrowheads="1"/>
              </p:cNvSpPr>
              <p:nvPr/>
            </p:nvSpPr>
            <p:spPr bwMode="auto">
              <a:xfrm>
                <a:off x="922626" y="5590907"/>
                <a:ext cx="3678713" cy="1263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0822" tIns="49526" rIns="100822" bIns="49526">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400" b="1">
                    <a:latin typeface="Comic Sans MS" pitchFamily="66" charset="0"/>
                  </a:rPr>
                  <a:t>Opportunist</a:t>
                </a:r>
              </a:p>
              <a:p>
                <a:pPr>
                  <a:spcBef>
                    <a:spcPct val="50000"/>
                  </a:spcBef>
                  <a:buFontTx/>
                  <a:buNone/>
                </a:pPr>
                <a:r>
                  <a:rPr lang="en-US" altLang="en-US" sz="1400">
                    <a:latin typeface="Comic Sans MS" pitchFamily="66" charset="0"/>
                  </a:rPr>
                  <a:t>Use of public setting for personal gain</a:t>
                </a:r>
              </a:p>
              <a:p>
                <a:pPr>
                  <a:spcBef>
                    <a:spcPct val="50000"/>
                  </a:spcBef>
                  <a:buFontTx/>
                  <a:buNone/>
                </a:pPr>
                <a:r>
                  <a:rPr lang="en-US" altLang="en-US" sz="1400">
                    <a:latin typeface="Comic Sans MS" pitchFamily="66" charset="0"/>
                  </a:rPr>
                  <a:t>“We in the community...”</a:t>
                </a:r>
              </a:p>
              <a:p>
                <a:pPr>
                  <a:spcBef>
                    <a:spcPct val="50000"/>
                  </a:spcBef>
                  <a:buFontTx/>
                  <a:buNone/>
                </a:pPr>
                <a:r>
                  <a:rPr lang="en-US" altLang="en-US" sz="1400">
                    <a:latin typeface="Comic Sans MS" pitchFamily="66" charset="0"/>
                  </a:rPr>
                  <a:t>“My people....”</a:t>
                </a:r>
              </a:p>
            </p:txBody>
          </p:sp>
        </p:grpSp>
        <p:grpSp>
          <p:nvGrpSpPr>
            <p:cNvPr id="15373" name="Group 1"/>
            <p:cNvGrpSpPr>
              <a:grpSpLocks/>
            </p:cNvGrpSpPr>
            <p:nvPr/>
          </p:nvGrpSpPr>
          <p:grpSpPr bwMode="auto">
            <a:xfrm>
              <a:off x="5657273" y="4576203"/>
              <a:ext cx="2971512" cy="1676680"/>
              <a:chOff x="-2380957" y="293597"/>
              <a:chExt cx="3268980" cy="1899920"/>
            </a:xfrm>
          </p:grpSpPr>
          <p:sp>
            <p:nvSpPr>
              <p:cNvPr id="15377" name="Rectangle 1027"/>
              <p:cNvSpPr>
                <a:spLocks noChangeArrowheads="1"/>
              </p:cNvSpPr>
              <p:nvPr/>
            </p:nvSpPr>
            <p:spPr bwMode="auto">
              <a:xfrm>
                <a:off x="-2380449" y="294089"/>
                <a:ext cx="3268879" cy="1899428"/>
              </a:xfrm>
              <a:prstGeom prst="rect">
                <a:avLst/>
              </a:prstGeom>
              <a:solidFill>
                <a:srgbClr val="F81F08"/>
              </a:solidFill>
              <a:ln w="12700">
                <a:solidFill>
                  <a:schemeClr val="tx1"/>
                </a:solidFill>
                <a:miter lim="800000"/>
                <a:headEnd/>
                <a:tailEnd/>
              </a:ln>
              <a:effectLst>
                <a:outerShdw dist="107763" dir="2700000" algn="ctr" rotWithShape="0">
                  <a:schemeClr val="accent1"/>
                </a:outerShdw>
              </a:effectLst>
            </p:spPr>
            <p:txBody>
              <a:bodyPr wrap="none" lIns="101882" tIns="50941" rIns="101882" bIns="50941"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400">
                  <a:latin typeface="Comic Sans MS" pitchFamily="66" charset="0"/>
                </a:endParaRPr>
              </a:p>
            </p:txBody>
          </p:sp>
          <p:sp>
            <p:nvSpPr>
              <p:cNvPr id="15378" name="Text Box 20"/>
              <p:cNvSpPr txBox="1">
                <a:spLocks noChangeArrowheads="1"/>
              </p:cNvSpPr>
              <p:nvPr/>
            </p:nvSpPr>
            <p:spPr bwMode="auto">
              <a:xfrm>
                <a:off x="-2286000" y="365283"/>
                <a:ext cx="3174023" cy="172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1400" b="1">
                    <a:latin typeface="Comic Sans MS" pitchFamily="66" charset="0"/>
                  </a:rPr>
                  <a:t>Historian</a:t>
                </a:r>
              </a:p>
              <a:p>
                <a:pPr eaLnBrk="1" hangingPunct="1">
                  <a:spcBef>
                    <a:spcPct val="50000"/>
                  </a:spcBef>
                  <a:buFontTx/>
                  <a:buNone/>
                </a:pPr>
                <a:r>
                  <a:rPr lang="en-US" altLang="en-US" sz="1400">
                    <a:latin typeface="Comic Sans MS" pitchFamily="66" charset="0"/>
                  </a:rPr>
                  <a:t>History of their geographic place, carriers of the events that have happened over the lifetime of the community. They know critical information.</a:t>
                </a:r>
              </a:p>
            </p:txBody>
          </p:sp>
        </p:grpSp>
        <p:grpSp>
          <p:nvGrpSpPr>
            <p:cNvPr id="15374" name="Group 2"/>
            <p:cNvGrpSpPr>
              <a:grpSpLocks/>
            </p:cNvGrpSpPr>
            <p:nvPr/>
          </p:nvGrpSpPr>
          <p:grpSpPr bwMode="auto">
            <a:xfrm>
              <a:off x="248228" y="2758048"/>
              <a:ext cx="3110057" cy="1646605"/>
              <a:chOff x="-2971800" y="3108960"/>
              <a:chExt cx="3421380" cy="1865929"/>
            </a:xfrm>
          </p:grpSpPr>
          <p:sp>
            <p:nvSpPr>
              <p:cNvPr id="15375" name="Rectangle 1027"/>
              <p:cNvSpPr>
                <a:spLocks noChangeArrowheads="1"/>
              </p:cNvSpPr>
              <p:nvPr/>
            </p:nvSpPr>
            <p:spPr bwMode="auto">
              <a:xfrm>
                <a:off x="-2971800" y="3108372"/>
                <a:ext cx="3420784" cy="1816774"/>
              </a:xfrm>
              <a:prstGeom prst="rect">
                <a:avLst/>
              </a:prstGeom>
              <a:solidFill>
                <a:srgbClr val="D49ED1"/>
              </a:solidFill>
              <a:ln w="12700">
                <a:solidFill>
                  <a:schemeClr val="tx1"/>
                </a:solidFill>
                <a:miter lim="800000"/>
                <a:headEnd/>
                <a:tailEnd/>
              </a:ln>
              <a:effectLst>
                <a:outerShdw dist="107763" dir="2700000" algn="ctr" rotWithShape="0">
                  <a:schemeClr val="accent1"/>
                </a:outerShdw>
              </a:effectLst>
            </p:spPr>
            <p:txBody>
              <a:bodyPr wrap="none" lIns="101882" tIns="50941" rIns="101882" bIns="50941"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400">
                  <a:latin typeface="Comic Sans MS" pitchFamily="66" charset="0"/>
                </a:endParaRPr>
              </a:p>
            </p:txBody>
          </p:sp>
          <p:sp>
            <p:nvSpPr>
              <p:cNvPr id="15376" name="Text Box 19"/>
              <p:cNvSpPr txBox="1">
                <a:spLocks noChangeArrowheads="1"/>
              </p:cNvSpPr>
              <p:nvPr/>
            </p:nvSpPr>
            <p:spPr bwMode="auto">
              <a:xfrm>
                <a:off x="-2909638" y="3108960"/>
                <a:ext cx="3359217" cy="186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1400" b="1">
                    <a:latin typeface="Comic Sans MS" pitchFamily="66" charset="0"/>
                  </a:rPr>
                  <a:t> Authenticator</a:t>
                </a:r>
                <a:endParaRPr lang="en-US" altLang="en-US" sz="1400">
                  <a:latin typeface="Comic Sans MS" pitchFamily="66" charset="0"/>
                </a:endParaRPr>
              </a:p>
              <a:p>
                <a:pPr eaLnBrk="1" hangingPunct="1">
                  <a:spcBef>
                    <a:spcPct val="50000"/>
                  </a:spcBef>
                  <a:buFontTx/>
                  <a:buNone/>
                </a:pPr>
                <a:r>
                  <a:rPr lang="en-US" altLang="en-US" sz="1400">
                    <a:latin typeface="Comic Sans MS" pitchFamily="66" charset="0"/>
                  </a:rPr>
                  <a:t>Knowledge and wisdom from the culture                               Provides cultural interpretations to technical data and information</a:t>
                </a:r>
              </a:p>
              <a:p>
                <a:pPr eaLnBrk="1" hangingPunct="1">
                  <a:spcBef>
                    <a:spcPct val="50000"/>
                  </a:spcBef>
                  <a:buFontTx/>
                  <a:buNone/>
                </a:pPr>
                <a:r>
                  <a:rPr lang="en-US" altLang="en-US" sz="1400">
                    <a:latin typeface="Comic Sans MS" pitchFamily="66" charset="0"/>
                  </a:rPr>
                  <a:t>“This is how we do it here.”</a:t>
                </a:r>
              </a:p>
            </p:txBody>
          </p:sp>
        </p:grpSp>
      </p:grpSp>
      <p:pic>
        <p:nvPicPr>
          <p:cNvPr id="1536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172200"/>
            <a:ext cx="647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13"/>
          <p:cNvSpPr txBox="1">
            <a:spLocks noChangeArrowheads="1"/>
          </p:cNvSpPr>
          <p:nvPr/>
        </p:nvSpPr>
        <p:spPr bwMode="auto">
          <a:xfrm>
            <a:off x="715963" y="6400800"/>
            <a:ext cx="2228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latin typeface="Comic Sans MS" pitchFamily="66" charset="0"/>
              </a:rPr>
              <a:t>©2014 James Kent Associates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69913" y="381000"/>
            <a:ext cx="7032625" cy="5629275"/>
            <a:chOff x="569913" y="381000"/>
            <a:chExt cx="7032625" cy="5629275"/>
          </a:xfrm>
        </p:grpSpPr>
        <p:sp>
          <p:nvSpPr>
            <p:cNvPr id="3" name="Oval 5"/>
            <p:cNvSpPr>
              <a:spLocks noChangeArrowheads="1"/>
            </p:cNvSpPr>
            <p:nvPr/>
          </p:nvSpPr>
          <p:spPr bwMode="auto">
            <a:xfrm>
              <a:off x="3009900" y="381000"/>
              <a:ext cx="1679575" cy="1728788"/>
            </a:xfrm>
            <a:prstGeom prst="ellipse">
              <a:avLst/>
            </a:prstGeom>
            <a:solidFill>
              <a:srgbClr val="FFFF00"/>
            </a:solidFill>
            <a:ln w="12700">
              <a:solidFill>
                <a:srgbClr val="000000"/>
              </a:solidFill>
              <a:round/>
              <a:headEnd/>
              <a:tailEnd/>
            </a:ln>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4" name="Text Box 6"/>
            <p:cNvSpPr txBox="1">
              <a:spLocks noChangeArrowheads="1"/>
            </p:cNvSpPr>
            <p:nvPr/>
          </p:nvSpPr>
          <p:spPr bwMode="auto">
            <a:xfrm>
              <a:off x="3230563" y="815975"/>
              <a:ext cx="1238250" cy="755650"/>
            </a:xfrm>
            <a:prstGeom prst="rect">
              <a:avLst/>
            </a:prstGeom>
            <a:solidFill>
              <a:srgbClr val="FFFF00"/>
            </a:solidFill>
            <a:ln w="9525">
              <a:solidFill>
                <a:srgbClr val="00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spcAft>
                  <a:spcPts val="1000"/>
                </a:spcAft>
                <a:buFontTx/>
                <a:buNone/>
              </a:pPr>
              <a:r>
                <a:rPr lang="en-US" altLang="en-US" sz="1400" b="1">
                  <a:latin typeface="Comic Sans MS" pitchFamily="66" charset="0"/>
                </a:rPr>
                <a:t>Accessing</a:t>
              </a:r>
            </a:p>
            <a:p>
              <a:pPr algn="ctr" eaLnBrk="1" hangingPunct="1">
                <a:spcBef>
                  <a:spcPct val="0"/>
                </a:spcBef>
                <a:spcAft>
                  <a:spcPts val="1000"/>
                </a:spcAft>
                <a:buFontTx/>
                <a:buNone/>
              </a:pPr>
              <a:r>
                <a:rPr lang="en-US" altLang="en-US" sz="1400" b="1">
                  <a:latin typeface="Comic Sans MS" pitchFamily="66" charset="0"/>
                </a:rPr>
                <a:t>Networks</a:t>
              </a:r>
              <a:endParaRPr lang="en-US" altLang="en-US" sz="2400">
                <a:latin typeface="Comic Sans MS" pitchFamily="66" charset="0"/>
              </a:endParaRPr>
            </a:p>
          </p:txBody>
        </p:sp>
        <p:grpSp>
          <p:nvGrpSpPr>
            <p:cNvPr id="5" name="Group 7"/>
            <p:cNvGrpSpPr>
              <a:grpSpLocks/>
            </p:cNvGrpSpPr>
            <p:nvPr/>
          </p:nvGrpSpPr>
          <p:grpSpPr bwMode="auto">
            <a:xfrm>
              <a:off x="569913" y="1085850"/>
              <a:ext cx="2514600" cy="2266950"/>
              <a:chOff x="658" y="1471"/>
              <a:chExt cx="3960" cy="3569"/>
            </a:xfrm>
          </p:grpSpPr>
          <p:sp>
            <p:nvSpPr>
              <p:cNvPr id="21" name="Oval 8"/>
              <p:cNvSpPr>
                <a:spLocks noChangeArrowheads="1"/>
              </p:cNvSpPr>
              <p:nvPr/>
            </p:nvSpPr>
            <p:spPr bwMode="auto">
              <a:xfrm>
                <a:off x="658" y="1471"/>
                <a:ext cx="3960" cy="3569"/>
              </a:xfrm>
              <a:prstGeom prst="ellipse">
                <a:avLst/>
              </a:prstGeom>
              <a:solidFill>
                <a:srgbClr val="FFCCFF"/>
              </a:solidFill>
              <a:ln w="12700">
                <a:solidFill>
                  <a:srgbClr val="000000"/>
                </a:solidFill>
                <a:round/>
                <a:headEnd/>
                <a:tailEnd/>
              </a:ln>
              <a:effectLst>
                <a:outerShdw dist="107763" dir="2700000" algn="ctr" rotWithShape="0">
                  <a:srgbClr val="919191"/>
                </a:outerShdw>
              </a:effectLst>
            </p:spPr>
            <p:txBody>
              <a:bodyPr anchor="ct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en-US" altLang="en-US"/>
              </a:p>
            </p:txBody>
          </p:sp>
          <p:sp>
            <p:nvSpPr>
              <p:cNvPr id="22" name="Rectangle 9"/>
              <p:cNvSpPr>
                <a:spLocks noChangeArrowheads="1"/>
              </p:cNvSpPr>
              <p:nvPr/>
            </p:nvSpPr>
            <p:spPr bwMode="auto">
              <a:xfrm>
                <a:off x="900" y="2400"/>
                <a:ext cx="3718" cy="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1000"/>
                  </a:spcAft>
                  <a:buFontTx/>
                  <a:buNone/>
                </a:pPr>
                <a:r>
                  <a:rPr lang="en-US" altLang="en-US" sz="1200">
                    <a:solidFill>
                      <a:srgbClr val="000000"/>
                    </a:solidFill>
                    <a:latin typeface="Comic Sans MS" pitchFamily="66" charset="0"/>
                  </a:rPr>
                  <a:t>Identify gathering places and activities where people participate in informal networks. Become individually known in these places.</a:t>
                </a:r>
                <a:endParaRPr lang="en-US" altLang="en-US" sz="2400">
                  <a:latin typeface="Comic Sans MS" pitchFamily="66" charset="0"/>
                </a:endParaRPr>
              </a:p>
            </p:txBody>
          </p:sp>
        </p:grpSp>
        <p:grpSp>
          <p:nvGrpSpPr>
            <p:cNvPr id="6" name="Group 10"/>
            <p:cNvGrpSpPr>
              <a:grpSpLocks/>
            </p:cNvGrpSpPr>
            <p:nvPr/>
          </p:nvGrpSpPr>
          <p:grpSpPr bwMode="auto">
            <a:xfrm>
              <a:off x="5027613" y="704850"/>
              <a:ext cx="1755775" cy="1733550"/>
              <a:chOff x="7677" y="870"/>
              <a:chExt cx="2765" cy="2730"/>
            </a:xfrm>
          </p:grpSpPr>
          <p:sp>
            <p:nvSpPr>
              <p:cNvPr id="19" name="Oval 11"/>
              <p:cNvSpPr>
                <a:spLocks noChangeArrowheads="1"/>
              </p:cNvSpPr>
              <p:nvPr/>
            </p:nvSpPr>
            <p:spPr bwMode="auto">
              <a:xfrm>
                <a:off x="7677" y="870"/>
                <a:ext cx="2762" cy="2730"/>
              </a:xfrm>
              <a:prstGeom prst="ellipse">
                <a:avLst/>
              </a:prstGeom>
              <a:solidFill>
                <a:srgbClr val="C6D9F1"/>
              </a:solidFill>
              <a:ln w="12700">
                <a:solidFill>
                  <a:srgbClr val="000000"/>
                </a:solidFill>
                <a:round/>
                <a:headEnd/>
                <a:tailEnd/>
              </a:ln>
              <a:effectLst>
                <a:outerShdw dist="107763" dir="2700000" algn="ctr" rotWithShape="0">
                  <a:srgbClr val="919191"/>
                </a:outerShdw>
              </a:effectLst>
            </p:spPr>
            <p:txBody>
              <a:bodyPr anchor="ct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en-US" altLang="en-US"/>
              </a:p>
            </p:txBody>
          </p:sp>
          <p:sp>
            <p:nvSpPr>
              <p:cNvPr id="20" name="Rectangle 12"/>
              <p:cNvSpPr>
                <a:spLocks noChangeArrowheads="1"/>
              </p:cNvSpPr>
              <p:nvPr/>
            </p:nvSpPr>
            <p:spPr bwMode="auto">
              <a:xfrm>
                <a:off x="7920" y="1620"/>
                <a:ext cx="2522" cy="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1000"/>
                  </a:spcAft>
                  <a:buFontTx/>
                  <a:buNone/>
                </a:pPr>
                <a:r>
                  <a:rPr lang="en-US" altLang="en-US" sz="1200">
                    <a:solidFill>
                      <a:srgbClr val="000000"/>
                    </a:solidFill>
                    <a:latin typeface="Comic Sans MS" pitchFamily="66" charset="0"/>
                  </a:rPr>
                  <a:t>Appreciate and get to know historians and storytellers in community.</a:t>
                </a:r>
                <a:endParaRPr lang="en-US" altLang="en-US" sz="2400">
                  <a:latin typeface="Comic Sans MS" pitchFamily="66" charset="0"/>
                </a:endParaRPr>
              </a:p>
            </p:txBody>
          </p:sp>
        </p:grpSp>
        <p:grpSp>
          <p:nvGrpSpPr>
            <p:cNvPr id="7" name="Group 14"/>
            <p:cNvGrpSpPr>
              <a:grpSpLocks/>
            </p:cNvGrpSpPr>
            <p:nvPr/>
          </p:nvGrpSpPr>
          <p:grpSpPr bwMode="auto">
            <a:xfrm>
              <a:off x="3540125" y="2246313"/>
              <a:ext cx="1474788" cy="1501775"/>
              <a:chOff x="4887" y="3214"/>
              <a:chExt cx="2324" cy="2366"/>
            </a:xfrm>
          </p:grpSpPr>
          <p:sp>
            <p:nvSpPr>
              <p:cNvPr id="17" name="Oval 15"/>
              <p:cNvSpPr>
                <a:spLocks noChangeArrowheads="1"/>
              </p:cNvSpPr>
              <p:nvPr/>
            </p:nvSpPr>
            <p:spPr bwMode="auto">
              <a:xfrm>
                <a:off x="4887" y="3214"/>
                <a:ext cx="2134" cy="2366"/>
              </a:xfrm>
              <a:prstGeom prst="ellipse">
                <a:avLst/>
              </a:prstGeom>
              <a:solidFill>
                <a:srgbClr val="CCFF66"/>
              </a:solidFill>
              <a:ln w="12700">
                <a:solidFill>
                  <a:srgbClr val="000000"/>
                </a:solidFill>
                <a:round/>
                <a:headEnd/>
                <a:tailEnd/>
              </a:ln>
              <a:effectLst>
                <a:outerShdw dist="107763" dir="2700000" algn="ctr" rotWithShape="0">
                  <a:srgbClr val="919191"/>
                </a:outerShdw>
              </a:effectLst>
            </p:spPr>
            <p:txBody>
              <a:bodyPr anchor="ct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en-US" altLang="en-US"/>
              </a:p>
            </p:txBody>
          </p:sp>
          <p:sp>
            <p:nvSpPr>
              <p:cNvPr id="18" name="Rectangle 16"/>
              <p:cNvSpPr>
                <a:spLocks noChangeArrowheads="1"/>
              </p:cNvSpPr>
              <p:nvPr/>
            </p:nvSpPr>
            <p:spPr bwMode="auto">
              <a:xfrm>
                <a:off x="5220" y="4140"/>
                <a:ext cx="1991"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1000"/>
                  </a:spcAft>
                  <a:buFontTx/>
                  <a:buNone/>
                </a:pPr>
                <a:r>
                  <a:rPr lang="en-US" altLang="en-US" sz="1200">
                    <a:solidFill>
                      <a:srgbClr val="000000"/>
                    </a:solidFill>
                    <a:latin typeface="Comic Sans MS" pitchFamily="66" charset="0"/>
                  </a:rPr>
                  <a:t>“Do you know _____?”</a:t>
                </a:r>
                <a:endParaRPr lang="en-US" altLang="en-US" sz="2400">
                  <a:latin typeface="Comic Sans MS" pitchFamily="66" charset="0"/>
                </a:endParaRPr>
              </a:p>
            </p:txBody>
          </p:sp>
        </p:grpSp>
        <p:grpSp>
          <p:nvGrpSpPr>
            <p:cNvPr id="8" name="Group 17"/>
            <p:cNvGrpSpPr>
              <a:grpSpLocks/>
            </p:cNvGrpSpPr>
            <p:nvPr/>
          </p:nvGrpSpPr>
          <p:grpSpPr bwMode="auto">
            <a:xfrm>
              <a:off x="6096000" y="2438400"/>
              <a:ext cx="1506538" cy="1571625"/>
              <a:chOff x="9360" y="3600"/>
              <a:chExt cx="2372" cy="2474"/>
            </a:xfrm>
          </p:grpSpPr>
          <p:sp>
            <p:nvSpPr>
              <p:cNvPr id="15" name="Oval 18"/>
              <p:cNvSpPr>
                <a:spLocks noChangeArrowheads="1"/>
              </p:cNvSpPr>
              <p:nvPr/>
            </p:nvSpPr>
            <p:spPr bwMode="auto">
              <a:xfrm>
                <a:off x="9360" y="3600"/>
                <a:ext cx="2372" cy="2474"/>
              </a:xfrm>
              <a:prstGeom prst="ellipse">
                <a:avLst/>
              </a:prstGeom>
              <a:solidFill>
                <a:srgbClr val="D6E3BC"/>
              </a:solidFill>
              <a:ln w="12700">
                <a:solidFill>
                  <a:srgbClr val="000000"/>
                </a:solidFill>
                <a:round/>
                <a:headEnd/>
                <a:tailEnd/>
              </a:ln>
              <a:effectLst>
                <a:outerShdw dist="107763" dir="2700000" algn="ctr" rotWithShape="0">
                  <a:srgbClr val="919191"/>
                </a:outerShdw>
              </a:effectLst>
            </p:spPr>
            <p:txBody>
              <a:bodyPr anchor="ct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en-US" altLang="en-US"/>
              </a:p>
            </p:txBody>
          </p:sp>
          <p:sp>
            <p:nvSpPr>
              <p:cNvPr id="16" name="Rectangle 19"/>
              <p:cNvSpPr>
                <a:spLocks noChangeArrowheads="1"/>
              </p:cNvSpPr>
              <p:nvPr/>
            </p:nvSpPr>
            <p:spPr bwMode="auto">
              <a:xfrm>
                <a:off x="9720" y="4193"/>
                <a:ext cx="1896" cy="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1000"/>
                  </a:spcAft>
                  <a:buFontTx/>
                  <a:buNone/>
                </a:pPr>
                <a:r>
                  <a:rPr lang="en-US" altLang="en-US" sz="1200">
                    <a:solidFill>
                      <a:srgbClr val="000000"/>
                    </a:solidFill>
                    <a:latin typeface="Comic Sans MS" pitchFamily="66" charset="0"/>
                  </a:rPr>
                  <a:t>“Who else should I talk to about this?”</a:t>
                </a:r>
                <a:endParaRPr lang="en-US" altLang="en-US" sz="2400">
                  <a:latin typeface="Comic Sans MS" pitchFamily="66" charset="0"/>
                </a:endParaRPr>
              </a:p>
            </p:txBody>
          </p:sp>
        </p:grpSp>
        <p:grpSp>
          <p:nvGrpSpPr>
            <p:cNvPr id="9" name="Group 20"/>
            <p:cNvGrpSpPr>
              <a:grpSpLocks/>
            </p:cNvGrpSpPr>
            <p:nvPr/>
          </p:nvGrpSpPr>
          <p:grpSpPr bwMode="auto">
            <a:xfrm>
              <a:off x="4056063" y="4010025"/>
              <a:ext cx="1944687" cy="2000250"/>
              <a:chOff x="6840" y="5040"/>
              <a:chExt cx="3062" cy="3151"/>
            </a:xfrm>
          </p:grpSpPr>
          <p:sp>
            <p:nvSpPr>
              <p:cNvPr id="13" name="Oval 21"/>
              <p:cNvSpPr>
                <a:spLocks noChangeArrowheads="1"/>
              </p:cNvSpPr>
              <p:nvPr/>
            </p:nvSpPr>
            <p:spPr bwMode="auto">
              <a:xfrm>
                <a:off x="6840" y="5040"/>
                <a:ext cx="3062" cy="3151"/>
              </a:xfrm>
              <a:prstGeom prst="ellipse">
                <a:avLst/>
              </a:prstGeom>
              <a:solidFill>
                <a:srgbClr val="FFFF99"/>
              </a:solidFill>
              <a:ln w="12700">
                <a:solidFill>
                  <a:srgbClr val="000000"/>
                </a:solidFill>
                <a:round/>
                <a:headEnd/>
                <a:tailEnd/>
              </a:ln>
              <a:effectLst>
                <a:outerShdw dist="107763" dir="2700000" algn="ctr" rotWithShape="0">
                  <a:srgbClr val="919191"/>
                </a:outerShdw>
              </a:effectLst>
            </p:spPr>
            <p:txBody>
              <a:bodyPr anchor="ct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en-US" altLang="en-US"/>
              </a:p>
            </p:txBody>
          </p:sp>
          <p:sp>
            <p:nvSpPr>
              <p:cNvPr id="14" name="Rectangle 22"/>
              <p:cNvSpPr>
                <a:spLocks noChangeArrowheads="1"/>
              </p:cNvSpPr>
              <p:nvPr/>
            </p:nvSpPr>
            <p:spPr bwMode="auto">
              <a:xfrm>
                <a:off x="7200" y="5580"/>
                <a:ext cx="2355" cy="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1000"/>
                  </a:spcAft>
                  <a:buFontTx/>
                  <a:buNone/>
                </a:pPr>
                <a:r>
                  <a:rPr lang="en-US" altLang="en-US" sz="1200">
                    <a:solidFill>
                      <a:srgbClr val="000000"/>
                    </a:solidFill>
                    <a:latin typeface="Comic Sans MS" pitchFamily="66" charset="0"/>
                  </a:rPr>
                  <a:t>Do not agree or disagree when someone makes a statement about a “personality.”</a:t>
                </a:r>
                <a:endParaRPr lang="en-US" altLang="en-US" sz="2400">
                  <a:latin typeface="Comic Sans MS" pitchFamily="66" charset="0"/>
                </a:endParaRPr>
              </a:p>
            </p:txBody>
          </p:sp>
        </p:grpSp>
        <p:grpSp>
          <p:nvGrpSpPr>
            <p:cNvPr id="10" name="Group 23"/>
            <p:cNvGrpSpPr>
              <a:grpSpLocks/>
            </p:cNvGrpSpPr>
            <p:nvPr/>
          </p:nvGrpSpPr>
          <p:grpSpPr bwMode="auto">
            <a:xfrm>
              <a:off x="947738" y="3748088"/>
              <a:ext cx="1758950" cy="1804987"/>
              <a:chOff x="540" y="5348"/>
              <a:chExt cx="2771" cy="2843"/>
            </a:xfrm>
          </p:grpSpPr>
          <p:sp>
            <p:nvSpPr>
              <p:cNvPr id="11" name="Oval 24"/>
              <p:cNvSpPr>
                <a:spLocks noChangeArrowheads="1"/>
              </p:cNvSpPr>
              <p:nvPr/>
            </p:nvSpPr>
            <p:spPr bwMode="auto">
              <a:xfrm>
                <a:off x="540" y="5348"/>
                <a:ext cx="2771" cy="2843"/>
              </a:xfrm>
              <a:prstGeom prst="ellipse">
                <a:avLst/>
              </a:prstGeom>
              <a:solidFill>
                <a:srgbClr val="8DB3E2"/>
              </a:solidFill>
              <a:ln w="12700">
                <a:solidFill>
                  <a:srgbClr val="000000"/>
                </a:solidFill>
                <a:round/>
                <a:headEnd/>
                <a:tailEnd/>
              </a:ln>
              <a:effectLst>
                <a:outerShdw dist="107763" dir="2700000" algn="ctr" rotWithShape="0">
                  <a:srgbClr val="919191"/>
                </a:outerShdw>
              </a:effectLst>
            </p:spPr>
            <p:txBody>
              <a:bodyPr anchor="ct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eaLnBrk="1" hangingPunct="1"/>
                <a:endParaRPr lang="en-US" altLang="en-US"/>
              </a:p>
            </p:txBody>
          </p:sp>
          <p:sp>
            <p:nvSpPr>
              <p:cNvPr id="12" name="Rectangle 25"/>
              <p:cNvSpPr>
                <a:spLocks noChangeArrowheads="1"/>
              </p:cNvSpPr>
              <p:nvPr/>
            </p:nvSpPr>
            <p:spPr bwMode="auto">
              <a:xfrm>
                <a:off x="1005" y="5981"/>
                <a:ext cx="2084" cy="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spcAft>
                    <a:spcPts val="1000"/>
                  </a:spcAft>
                  <a:buFontTx/>
                  <a:buNone/>
                </a:pPr>
                <a:r>
                  <a:rPr lang="en-US" altLang="en-US" sz="1200" dirty="0">
                    <a:solidFill>
                      <a:srgbClr val="000000"/>
                    </a:solidFill>
                    <a:latin typeface="Comic Sans MS" pitchFamily="66" charset="0"/>
                  </a:rPr>
                  <a:t>“People hate to be interviewed but love to talk.”</a:t>
                </a:r>
                <a:endParaRPr lang="en-US" altLang="en-US" sz="2400" dirty="0">
                  <a:latin typeface="Comic Sans MS" pitchFamily="66" charset="0"/>
                </a:endParaRPr>
              </a:p>
            </p:txBody>
          </p:sp>
        </p:grpSp>
      </p:grpSp>
    </p:spTree>
    <p:extLst>
      <p:ext uri="{BB962C8B-B14F-4D97-AF65-F5344CB8AC3E}">
        <p14:creationId xmlns:p14="http://schemas.microsoft.com/office/powerpoint/2010/main" val="3964963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2209800"/>
            <a:ext cx="5410200" cy="461665"/>
          </a:xfrm>
          <a:prstGeom prst="rect">
            <a:avLst/>
          </a:prstGeom>
          <a:solidFill>
            <a:srgbClr val="FFFF00"/>
          </a:solidFill>
        </p:spPr>
        <p:txBody>
          <a:bodyPr wrap="square" rtlCol="0">
            <a:spAutoFit/>
          </a:bodyPr>
          <a:lstStyle/>
          <a:p>
            <a:pPr algn="ctr"/>
            <a:r>
              <a:rPr lang="en-US" dirty="0" smtClean="0"/>
              <a:t>Concept Two: Human Geography</a:t>
            </a:r>
            <a:endParaRPr lang="en-US" dirty="0"/>
          </a:p>
        </p:txBody>
      </p:sp>
    </p:spTree>
    <p:extLst>
      <p:ext uri="{BB962C8B-B14F-4D97-AF65-F5344CB8AC3E}">
        <p14:creationId xmlns:p14="http://schemas.microsoft.com/office/powerpoint/2010/main" val="286430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3"/>
          <p:cNvGrpSpPr>
            <a:grpSpLocks/>
          </p:cNvGrpSpPr>
          <p:nvPr/>
        </p:nvGrpSpPr>
        <p:grpSpPr bwMode="auto">
          <a:xfrm>
            <a:off x="1404938" y="381000"/>
            <a:ext cx="6334125" cy="6065838"/>
            <a:chOff x="1405128" y="381000"/>
            <a:chExt cx="6333744" cy="6065520"/>
          </a:xfrm>
        </p:grpSpPr>
        <p:pic>
          <p:nvPicPr>
            <p:cNvPr id="1638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5128" y="990600"/>
              <a:ext cx="6333744" cy="545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2"/>
            <p:cNvSpPr txBox="1">
              <a:spLocks noChangeArrowheads="1"/>
            </p:cNvSpPr>
            <p:nvPr/>
          </p:nvSpPr>
          <p:spPr bwMode="auto">
            <a:xfrm>
              <a:off x="1638300" y="381000"/>
              <a:ext cx="5867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a:latin typeface="Comic Sans MS" pitchFamily="66" charset="0"/>
                </a:rPr>
                <a:t>Human Geographic Units of Colorado</a:t>
              </a:r>
            </a:p>
          </p:txBody>
        </p:sp>
      </p:grpSp>
      <p:sp>
        <p:nvSpPr>
          <p:cNvPr id="16387" name="TextBox 13"/>
          <p:cNvSpPr txBox="1">
            <a:spLocks noChangeArrowheads="1"/>
          </p:cNvSpPr>
          <p:nvPr/>
        </p:nvSpPr>
        <p:spPr bwMode="auto">
          <a:xfrm>
            <a:off x="209550" y="6419850"/>
            <a:ext cx="2228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latin typeface="Comic Sans MS" pitchFamily="66" charset="0"/>
              </a:rPr>
              <a:t>©2014 James Kent Associates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eystone Map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52400"/>
            <a:ext cx="5022850"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3"/>
          <p:cNvSpPr txBox="1">
            <a:spLocks noChangeArrowheads="1"/>
          </p:cNvSpPr>
          <p:nvPr/>
        </p:nvSpPr>
        <p:spPr bwMode="auto">
          <a:xfrm>
            <a:off x="7099300" y="3671888"/>
            <a:ext cx="18351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a:latin typeface="Comic Sans MS" pitchFamily="66" charset="0"/>
              </a:rPr>
              <a:t>From </a:t>
            </a:r>
            <a:r>
              <a:rPr lang="en-US" altLang="en-US" sz="1200" u="sng">
                <a:latin typeface="Comic Sans MS" pitchFamily="66" charset="0"/>
              </a:rPr>
              <a:t>Right of Way </a:t>
            </a:r>
            <a:r>
              <a:rPr lang="en-US" altLang="en-US" sz="1200">
                <a:latin typeface="Comic Sans MS" pitchFamily="66" charset="0"/>
              </a:rPr>
              <a:t>Magazine, IRWA: ”The Promise and Peril of Corridor Expansion”  By James A. </a:t>
            </a:r>
          </a:p>
          <a:p>
            <a:pPr eaLnBrk="1" hangingPunct="1">
              <a:spcBef>
                <a:spcPct val="0"/>
              </a:spcBef>
              <a:buFontTx/>
              <a:buNone/>
            </a:pPr>
            <a:r>
              <a:rPr lang="en-US" altLang="en-US" sz="1200">
                <a:latin typeface="Comic Sans MS" pitchFamily="66" charset="0"/>
              </a:rPr>
              <a:t>Kent, Social Ecology Columnist, Jan/Feb 2012, pages 26 to 29</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496578">
            <a:off x="5834063" y="411163"/>
            <a:ext cx="3379787"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02332">
            <a:off x="9525" y="3303588"/>
            <a:ext cx="3813175"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512218">
            <a:off x="5610225" y="3532188"/>
            <a:ext cx="31178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612120">
            <a:off x="417513" y="563563"/>
            <a:ext cx="3590925"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0400" y="1816100"/>
            <a:ext cx="301307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extBox 7"/>
          <p:cNvSpPr txBox="1">
            <a:spLocks noChangeArrowheads="1"/>
          </p:cNvSpPr>
          <p:nvPr/>
        </p:nvSpPr>
        <p:spPr bwMode="auto">
          <a:xfrm>
            <a:off x="3352800" y="152400"/>
            <a:ext cx="2362200" cy="1292225"/>
          </a:xfrm>
          <a:prstGeom prst="rect">
            <a:avLst/>
          </a:prstGeom>
          <a:solidFill>
            <a:srgbClr val="92D050"/>
          </a:solidFill>
          <a:ln w="19050">
            <a:solidFill>
              <a:schemeClr val="tx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Comic Sans MS" pitchFamily="66" charset="0"/>
              </a:rPr>
              <a:t>IRWA Articles on: “Social Ecology—the Science of Community</a:t>
            </a:r>
            <a:r>
              <a:rPr lang="en-US" altLang="en-US" sz="2400">
                <a:latin typeface="Comic Sans MS" pitchFamily="66" charset="0"/>
              </a:rPr>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100meridian.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123950"/>
            <a:ext cx="8677275"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JKA Group\Downloads\Centennial West Proposed Rout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125" y="457200"/>
            <a:ext cx="76517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1"/>
          <p:cNvSpPr txBox="1">
            <a:spLocks noChangeArrowheads="1"/>
          </p:cNvSpPr>
          <p:nvPr/>
        </p:nvSpPr>
        <p:spPr bwMode="auto">
          <a:xfrm>
            <a:off x="990600" y="304800"/>
            <a:ext cx="708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a:latin typeface="Arial" charset="0"/>
                <a:cs typeface="Arial" charset="0"/>
              </a:rPr>
              <a:t>Southwest Transmission Corridor Alignments</a:t>
            </a:r>
          </a:p>
        </p:txBody>
      </p:sp>
    </p:spTree>
    <p:extLst>
      <p:ext uri="{BB962C8B-B14F-4D97-AF65-F5344CB8AC3E}">
        <p14:creationId xmlns:p14="http://schemas.microsoft.com/office/powerpoint/2010/main" val="4189642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Box 2"/>
          <p:cNvSpPr txBox="1">
            <a:spLocks noChangeArrowheads="1"/>
          </p:cNvSpPr>
          <p:nvPr/>
        </p:nvSpPr>
        <p:spPr bwMode="auto">
          <a:xfrm>
            <a:off x="7086600" y="381000"/>
            <a:ext cx="1981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Comic Sans MS" pitchFamily="66" charset="0"/>
              </a:rPr>
              <a:t>The Zephyr Project Proposed Route with Human Geographic Units Shown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2209800"/>
            <a:ext cx="5410200" cy="830997"/>
          </a:xfrm>
          <a:prstGeom prst="rect">
            <a:avLst/>
          </a:prstGeom>
          <a:solidFill>
            <a:srgbClr val="33CCFF"/>
          </a:solidFill>
        </p:spPr>
        <p:txBody>
          <a:bodyPr wrap="square" rtlCol="0">
            <a:spAutoFit/>
          </a:bodyPr>
          <a:lstStyle/>
          <a:p>
            <a:pPr algn="ctr" eaLnBrk="1" hangingPunct="1">
              <a:spcBef>
                <a:spcPct val="50000"/>
              </a:spcBef>
            </a:pPr>
            <a:r>
              <a:rPr lang="en-US" dirty="0" smtClean="0"/>
              <a:t>Concept Three: Citizen </a:t>
            </a:r>
            <a:r>
              <a:rPr lang="en-US" altLang="en-US" dirty="0"/>
              <a:t>Issues—Emerging, Existing and Disruptive</a:t>
            </a:r>
          </a:p>
        </p:txBody>
      </p:sp>
    </p:spTree>
    <p:extLst>
      <p:ext uri="{BB962C8B-B14F-4D97-AF65-F5344CB8AC3E}">
        <p14:creationId xmlns:p14="http://schemas.microsoft.com/office/powerpoint/2010/main" val="1371484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33"/>
          <p:cNvGrpSpPr>
            <a:grpSpLocks/>
          </p:cNvGrpSpPr>
          <p:nvPr/>
        </p:nvGrpSpPr>
        <p:grpSpPr bwMode="auto">
          <a:xfrm>
            <a:off x="77788" y="306388"/>
            <a:ext cx="7999412" cy="6437312"/>
            <a:chOff x="49" y="193"/>
            <a:chExt cx="5039" cy="4055"/>
          </a:xfrm>
        </p:grpSpPr>
        <p:sp>
          <p:nvSpPr>
            <p:cNvPr id="21508" name="Oval 2"/>
            <p:cNvSpPr>
              <a:spLocks noChangeArrowheads="1"/>
            </p:cNvSpPr>
            <p:nvPr/>
          </p:nvSpPr>
          <p:spPr bwMode="auto">
            <a:xfrm>
              <a:off x="1732" y="916"/>
              <a:ext cx="808" cy="760"/>
            </a:xfrm>
            <a:prstGeom prst="ellipse">
              <a:avLst/>
            </a:prstGeom>
            <a:solidFill>
              <a:srgbClr val="C0FEF9"/>
            </a:solidFill>
            <a:ln w="12700">
              <a:solidFill>
                <a:schemeClr val="tx1"/>
              </a:solidFill>
              <a:round/>
              <a:headEnd/>
              <a:tailEnd/>
            </a:ln>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200">
                  <a:latin typeface="Times New Roman" pitchFamily="18" charset="0"/>
                </a:rPr>
                <a:t>A.</a:t>
              </a:r>
            </a:p>
            <a:p>
              <a:pPr algn="ctr">
                <a:spcBef>
                  <a:spcPct val="0"/>
                </a:spcBef>
                <a:buFontTx/>
                <a:buNone/>
              </a:pPr>
              <a:r>
                <a:rPr lang="en-US" altLang="en-US" sz="1200">
                  <a:latin typeface="Times New Roman" pitchFamily="18" charset="0"/>
                </a:rPr>
                <a:t>Identify</a:t>
              </a:r>
            </a:p>
            <a:p>
              <a:pPr algn="ctr">
                <a:spcBef>
                  <a:spcPct val="0"/>
                </a:spcBef>
                <a:buFontTx/>
                <a:buNone/>
              </a:pPr>
              <a:r>
                <a:rPr lang="en-US" altLang="en-US" sz="1200">
                  <a:latin typeface="Times New Roman" pitchFamily="18" charset="0"/>
                </a:rPr>
                <a:t>Management</a:t>
              </a:r>
            </a:p>
            <a:p>
              <a:pPr algn="ctr">
                <a:spcBef>
                  <a:spcPct val="0"/>
                </a:spcBef>
                <a:buFontTx/>
                <a:buNone/>
              </a:pPr>
              <a:r>
                <a:rPr lang="en-US" altLang="en-US" sz="1200">
                  <a:latin typeface="Times New Roman" pitchFamily="18" charset="0"/>
                </a:rPr>
                <a:t>Concerns</a:t>
              </a:r>
            </a:p>
          </p:txBody>
        </p:sp>
        <p:sp>
          <p:nvSpPr>
            <p:cNvPr id="21509" name="Oval 3"/>
            <p:cNvSpPr>
              <a:spLocks noChangeArrowheads="1"/>
            </p:cNvSpPr>
            <p:nvPr/>
          </p:nvSpPr>
          <p:spPr bwMode="auto">
            <a:xfrm>
              <a:off x="2500" y="3268"/>
              <a:ext cx="808" cy="760"/>
            </a:xfrm>
            <a:prstGeom prst="ellipse">
              <a:avLst/>
            </a:prstGeom>
            <a:solidFill>
              <a:srgbClr val="EAEC5E"/>
            </a:solidFill>
            <a:ln w="12700">
              <a:solidFill>
                <a:schemeClr val="tx1"/>
              </a:solidFill>
              <a:round/>
              <a:headEnd/>
              <a:tailEnd/>
            </a:ln>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200" b="1">
                  <a:latin typeface="Times New Roman" pitchFamily="18" charset="0"/>
                </a:rPr>
                <a:t>STAGE 2</a:t>
              </a:r>
            </a:p>
            <a:p>
              <a:pPr algn="ctr">
                <a:spcBef>
                  <a:spcPct val="0"/>
                </a:spcBef>
                <a:buFontTx/>
                <a:buNone/>
              </a:pPr>
              <a:r>
                <a:rPr lang="en-US" altLang="en-US" sz="1200" b="1">
                  <a:latin typeface="Times New Roman" pitchFamily="18" charset="0"/>
                </a:rPr>
                <a:t>Existing</a:t>
              </a:r>
            </a:p>
            <a:p>
              <a:pPr algn="ctr">
                <a:spcBef>
                  <a:spcPct val="0"/>
                </a:spcBef>
                <a:buFontTx/>
                <a:buNone/>
              </a:pPr>
              <a:r>
                <a:rPr lang="en-US" altLang="en-US" sz="1200" b="1">
                  <a:latin typeface="Times New Roman" pitchFamily="18" charset="0"/>
                </a:rPr>
                <a:t>Issue</a:t>
              </a:r>
            </a:p>
          </p:txBody>
        </p:sp>
        <p:sp>
          <p:nvSpPr>
            <p:cNvPr id="21510" name="Oval 4"/>
            <p:cNvSpPr>
              <a:spLocks noChangeArrowheads="1"/>
            </p:cNvSpPr>
            <p:nvPr/>
          </p:nvSpPr>
          <p:spPr bwMode="auto">
            <a:xfrm>
              <a:off x="2980" y="484"/>
              <a:ext cx="808" cy="760"/>
            </a:xfrm>
            <a:prstGeom prst="ellipse">
              <a:avLst/>
            </a:prstGeom>
            <a:solidFill>
              <a:srgbClr val="C0FEF9"/>
            </a:solidFill>
            <a:ln w="12700">
              <a:solidFill>
                <a:schemeClr val="tx1"/>
              </a:solidFill>
              <a:round/>
              <a:headEnd/>
              <a:tailEnd/>
            </a:ln>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200">
                  <a:latin typeface="Times New Roman" pitchFamily="18" charset="0"/>
                </a:rPr>
                <a:t>B. </a:t>
              </a:r>
            </a:p>
            <a:p>
              <a:pPr algn="ctr">
                <a:spcBef>
                  <a:spcPct val="0"/>
                </a:spcBef>
                <a:buFontTx/>
                <a:buNone/>
              </a:pPr>
              <a:r>
                <a:rPr lang="en-US" altLang="en-US" sz="1200">
                  <a:latin typeface="Times New Roman" pitchFamily="18" charset="0"/>
                </a:rPr>
                <a:t>Identify</a:t>
              </a:r>
            </a:p>
            <a:p>
              <a:pPr algn="ctr">
                <a:spcBef>
                  <a:spcPct val="0"/>
                </a:spcBef>
                <a:buFontTx/>
                <a:buNone/>
              </a:pPr>
              <a:r>
                <a:rPr lang="en-US" altLang="en-US" sz="1200">
                  <a:latin typeface="Times New Roman" pitchFamily="18" charset="0"/>
                </a:rPr>
                <a:t>Management</a:t>
              </a:r>
            </a:p>
            <a:p>
              <a:pPr algn="ctr">
                <a:spcBef>
                  <a:spcPct val="0"/>
                </a:spcBef>
                <a:buFontTx/>
                <a:buNone/>
              </a:pPr>
              <a:r>
                <a:rPr lang="en-US" altLang="en-US" sz="1200">
                  <a:latin typeface="Times New Roman" pitchFamily="18" charset="0"/>
                </a:rPr>
                <a:t>Opportunities</a:t>
              </a:r>
            </a:p>
          </p:txBody>
        </p:sp>
        <p:sp>
          <p:nvSpPr>
            <p:cNvPr id="21511" name="Oval 5"/>
            <p:cNvSpPr>
              <a:spLocks noChangeArrowheads="1"/>
            </p:cNvSpPr>
            <p:nvPr/>
          </p:nvSpPr>
          <p:spPr bwMode="auto">
            <a:xfrm>
              <a:off x="4276" y="916"/>
              <a:ext cx="808" cy="760"/>
            </a:xfrm>
            <a:prstGeom prst="ellipse">
              <a:avLst/>
            </a:prstGeom>
            <a:solidFill>
              <a:srgbClr val="C0FEF9"/>
            </a:solidFill>
            <a:ln w="12700">
              <a:solidFill>
                <a:schemeClr val="tx1"/>
              </a:solidFill>
              <a:round/>
              <a:headEnd/>
              <a:tailEnd/>
            </a:ln>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200">
                  <a:latin typeface="Times New Roman" pitchFamily="18" charset="0"/>
                </a:rPr>
                <a:t>C.</a:t>
              </a:r>
            </a:p>
            <a:p>
              <a:pPr algn="ctr">
                <a:spcBef>
                  <a:spcPct val="0"/>
                </a:spcBef>
                <a:buFontTx/>
                <a:buNone/>
              </a:pPr>
              <a:r>
                <a:rPr lang="en-US" altLang="en-US" sz="1200">
                  <a:latin typeface="Times New Roman" pitchFamily="18" charset="0"/>
                </a:rPr>
                <a:t>Implement,</a:t>
              </a:r>
            </a:p>
            <a:p>
              <a:pPr algn="ctr">
                <a:spcBef>
                  <a:spcPct val="0"/>
                </a:spcBef>
                <a:buFontTx/>
                <a:buNone/>
              </a:pPr>
              <a:r>
                <a:rPr lang="en-US" altLang="en-US" sz="1200">
                  <a:latin typeface="Times New Roman" pitchFamily="18" charset="0"/>
                </a:rPr>
                <a:t>Practice and</a:t>
              </a:r>
            </a:p>
            <a:p>
              <a:pPr algn="ctr">
                <a:spcBef>
                  <a:spcPct val="0"/>
                </a:spcBef>
                <a:buFontTx/>
                <a:buNone/>
              </a:pPr>
              <a:r>
                <a:rPr lang="en-US" altLang="en-US" sz="1200">
                  <a:latin typeface="Times New Roman" pitchFamily="18" charset="0"/>
                </a:rPr>
                <a:t>Evaluate</a:t>
              </a:r>
            </a:p>
          </p:txBody>
        </p:sp>
        <p:sp>
          <p:nvSpPr>
            <p:cNvPr id="21512" name="Oval 6"/>
            <p:cNvSpPr>
              <a:spLocks noChangeArrowheads="1"/>
            </p:cNvSpPr>
            <p:nvPr/>
          </p:nvSpPr>
          <p:spPr bwMode="auto">
            <a:xfrm>
              <a:off x="4084" y="3028"/>
              <a:ext cx="808" cy="760"/>
            </a:xfrm>
            <a:prstGeom prst="ellipse">
              <a:avLst/>
            </a:prstGeom>
            <a:solidFill>
              <a:srgbClr val="C8FEC8"/>
            </a:solidFill>
            <a:ln w="12700">
              <a:solidFill>
                <a:schemeClr val="tx1"/>
              </a:solidFill>
              <a:round/>
              <a:headEnd/>
              <a:tailEnd/>
            </a:ln>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200" b="1">
                  <a:latin typeface="Times New Roman" pitchFamily="18" charset="0"/>
                </a:rPr>
                <a:t>STAGE 1</a:t>
              </a:r>
            </a:p>
            <a:p>
              <a:pPr algn="ctr">
                <a:spcBef>
                  <a:spcPct val="0"/>
                </a:spcBef>
                <a:buFontTx/>
                <a:buNone/>
              </a:pPr>
              <a:r>
                <a:rPr lang="en-US" altLang="en-US" sz="1200" b="1">
                  <a:latin typeface="Times New Roman" pitchFamily="18" charset="0"/>
                </a:rPr>
                <a:t>Emerging</a:t>
              </a:r>
            </a:p>
            <a:p>
              <a:pPr algn="ctr">
                <a:spcBef>
                  <a:spcPct val="0"/>
                </a:spcBef>
                <a:buFontTx/>
                <a:buNone/>
              </a:pPr>
              <a:r>
                <a:rPr lang="en-US" altLang="en-US" sz="1200" b="1">
                  <a:latin typeface="Times New Roman" pitchFamily="18" charset="0"/>
                </a:rPr>
                <a:t>Issue</a:t>
              </a:r>
            </a:p>
          </p:txBody>
        </p:sp>
        <p:sp>
          <p:nvSpPr>
            <p:cNvPr id="21513" name="Rectangle 7"/>
            <p:cNvSpPr>
              <a:spLocks noChangeArrowheads="1"/>
            </p:cNvSpPr>
            <p:nvPr/>
          </p:nvSpPr>
          <p:spPr bwMode="auto">
            <a:xfrm>
              <a:off x="49" y="3697"/>
              <a:ext cx="2350" cy="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1000">
                  <a:latin typeface="Times New Roman" pitchFamily="18" charset="0"/>
                </a:rPr>
                <a:t>Derived from “Social Ecology: A New Pathway to Watershed Restoration,” by Kevin Preister and James A. Kent, In </a:t>
              </a:r>
              <a:r>
                <a:rPr lang="en-US" altLang="en-US" sz="1000" u="sng">
                  <a:latin typeface="Times New Roman" pitchFamily="18" charset="0"/>
                </a:rPr>
                <a:t>Watershed Restoration: Principles and Practices</a:t>
              </a:r>
              <a:r>
                <a:rPr lang="en-US" altLang="en-US" sz="1000">
                  <a:latin typeface="Times New Roman" pitchFamily="18" charset="0"/>
                </a:rPr>
                <a:t>, by Jack E. Williams, Christopher A. Wood and Michael P. Dombeck (eds.), Bethesda, MD.: American Fisheries Society, 1997.</a:t>
              </a:r>
            </a:p>
          </p:txBody>
        </p:sp>
        <p:sp>
          <p:nvSpPr>
            <p:cNvPr id="21514" name="Rectangle 8"/>
            <p:cNvSpPr>
              <a:spLocks noChangeArrowheads="1"/>
            </p:cNvSpPr>
            <p:nvPr/>
          </p:nvSpPr>
          <p:spPr bwMode="auto">
            <a:xfrm>
              <a:off x="624" y="193"/>
              <a:ext cx="446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2000" b="1">
                  <a:latin typeface="Times New Roman" pitchFamily="18" charset="0"/>
                </a:rPr>
                <a:t> The Process of Issue Management</a:t>
              </a:r>
            </a:p>
          </p:txBody>
        </p:sp>
        <p:sp>
          <p:nvSpPr>
            <p:cNvPr id="21515" name="Line 9"/>
            <p:cNvSpPr>
              <a:spLocks noChangeShapeType="1"/>
            </p:cNvSpPr>
            <p:nvPr/>
          </p:nvSpPr>
          <p:spPr bwMode="auto">
            <a:xfrm>
              <a:off x="3024" y="2208"/>
              <a:ext cx="336"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6" name="Line 10"/>
            <p:cNvSpPr>
              <a:spLocks noChangeShapeType="1"/>
            </p:cNvSpPr>
            <p:nvPr/>
          </p:nvSpPr>
          <p:spPr bwMode="auto">
            <a:xfrm>
              <a:off x="3024" y="2352"/>
              <a:ext cx="336" cy="0"/>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1517" name="AutoShape 11"/>
            <p:cNvSpPr>
              <a:spLocks noChangeArrowheads="1"/>
            </p:cNvSpPr>
            <p:nvPr/>
          </p:nvSpPr>
          <p:spPr bwMode="auto">
            <a:xfrm>
              <a:off x="1204" y="2596"/>
              <a:ext cx="808" cy="856"/>
            </a:xfrm>
            <a:prstGeom prst="star16">
              <a:avLst>
                <a:gd name="adj" fmla="val 37500"/>
              </a:avLst>
            </a:prstGeom>
            <a:solidFill>
              <a:srgbClr val="E5405D"/>
            </a:solidFill>
            <a:ln w="12700">
              <a:solidFill>
                <a:schemeClr val="tx1"/>
              </a:solidFill>
              <a:miter lim="800000"/>
              <a:headEnd/>
              <a:tailEnd/>
            </a:ln>
          </p:spPr>
          <p:txBody>
            <a:bodyPr wrap="none" lIns="90488" tIns="44450" rIns="90488" bIns="4445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200" b="1">
                  <a:latin typeface="Times New Roman" pitchFamily="18" charset="0"/>
                </a:rPr>
                <a:t>STAGE 3</a:t>
              </a:r>
            </a:p>
            <a:p>
              <a:pPr algn="ctr">
                <a:spcBef>
                  <a:spcPct val="0"/>
                </a:spcBef>
                <a:buFontTx/>
                <a:buNone/>
              </a:pPr>
              <a:r>
                <a:rPr lang="en-US" altLang="en-US" sz="1200" b="1">
                  <a:latin typeface="Times New Roman" pitchFamily="18" charset="0"/>
                </a:rPr>
                <a:t>Disruptive</a:t>
              </a:r>
            </a:p>
            <a:p>
              <a:pPr algn="ctr">
                <a:spcBef>
                  <a:spcPct val="0"/>
                </a:spcBef>
                <a:buFontTx/>
                <a:buNone/>
              </a:pPr>
              <a:r>
                <a:rPr lang="en-US" altLang="en-US" sz="1200" b="1">
                  <a:latin typeface="Times New Roman" pitchFamily="18" charset="0"/>
                </a:rPr>
                <a:t>Issue</a:t>
              </a:r>
            </a:p>
          </p:txBody>
        </p:sp>
        <p:sp>
          <p:nvSpPr>
            <p:cNvPr id="21518" name="Line 12"/>
            <p:cNvSpPr>
              <a:spLocks noChangeShapeType="1"/>
            </p:cNvSpPr>
            <p:nvPr/>
          </p:nvSpPr>
          <p:spPr bwMode="auto">
            <a:xfrm flipH="1" flipV="1">
              <a:off x="2304" y="1680"/>
              <a:ext cx="96" cy="19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19" name="Line 13"/>
            <p:cNvSpPr>
              <a:spLocks noChangeShapeType="1"/>
            </p:cNvSpPr>
            <p:nvPr/>
          </p:nvSpPr>
          <p:spPr bwMode="auto">
            <a:xfrm flipV="1">
              <a:off x="2640" y="1104"/>
              <a:ext cx="336" cy="9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20" name="Line 14"/>
            <p:cNvSpPr>
              <a:spLocks noChangeShapeType="1"/>
            </p:cNvSpPr>
            <p:nvPr/>
          </p:nvSpPr>
          <p:spPr bwMode="auto">
            <a:xfrm>
              <a:off x="3840" y="1056"/>
              <a:ext cx="384" cy="19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21" name="Line 15"/>
            <p:cNvSpPr>
              <a:spLocks noChangeShapeType="1"/>
            </p:cNvSpPr>
            <p:nvPr/>
          </p:nvSpPr>
          <p:spPr bwMode="auto">
            <a:xfrm flipH="1">
              <a:off x="4128" y="1680"/>
              <a:ext cx="240" cy="24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22" name="Line 16"/>
            <p:cNvSpPr>
              <a:spLocks noChangeShapeType="1"/>
            </p:cNvSpPr>
            <p:nvPr/>
          </p:nvSpPr>
          <p:spPr bwMode="auto">
            <a:xfrm>
              <a:off x="4128" y="2688"/>
              <a:ext cx="192" cy="336"/>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23" name="Line 17"/>
            <p:cNvSpPr>
              <a:spLocks noChangeShapeType="1"/>
            </p:cNvSpPr>
            <p:nvPr/>
          </p:nvSpPr>
          <p:spPr bwMode="auto">
            <a:xfrm flipH="1">
              <a:off x="3408" y="3552"/>
              <a:ext cx="576"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24" name="Line 18"/>
            <p:cNvSpPr>
              <a:spLocks noChangeShapeType="1"/>
            </p:cNvSpPr>
            <p:nvPr/>
          </p:nvSpPr>
          <p:spPr bwMode="auto">
            <a:xfrm flipH="1" flipV="1">
              <a:off x="2640" y="2784"/>
              <a:ext cx="96" cy="43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25" name="Line 19"/>
            <p:cNvSpPr>
              <a:spLocks noChangeShapeType="1"/>
            </p:cNvSpPr>
            <p:nvPr/>
          </p:nvSpPr>
          <p:spPr bwMode="auto">
            <a:xfrm flipH="1" flipV="1">
              <a:off x="2016" y="3264"/>
              <a:ext cx="432" cy="288"/>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26" name="Line 20"/>
            <p:cNvSpPr>
              <a:spLocks noChangeShapeType="1"/>
            </p:cNvSpPr>
            <p:nvPr/>
          </p:nvSpPr>
          <p:spPr bwMode="auto">
            <a:xfrm flipH="1" flipV="1">
              <a:off x="1152" y="2448"/>
              <a:ext cx="192" cy="19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27" name="Line 21"/>
            <p:cNvSpPr>
              <a:spLocks noChangeShapeType="1"/>
            </p:cNvSpPr>
            <p:nvPr/>
          </p:nvSpPr>
          <p:spPr bwMode="auto">
            <a:xfrm>
              <a:off x="1344" y="2112"/>
              <a:ext cx="720" cy="24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28" name="Line 22"/>
            <p:cNvSpPr>
              <a:spLocks noChangeShapeType="1"/>
            </p:cNvSpPr>
            <p:nvPr/>
          </p:nvSpPr>
          <p:spPr bwMode="auto">
            <a:xfrm flipH="1" flipV="1">
              <a:off x="2976" y="2544"/>
              <a:ext cx="1104" cy="48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529" name="Rectangle 23"/>
            <p:cNvSpPr>
              <a:spLocks noChangeArrowheads="1"/>
            </p:cNvSpPr>
            <p:nvPr/>
          </p:nvSpPr>
          <p:spPr bwMode="auto">
            <a:xfrm>
              <a:off x="2785" y="1441"/>
              <a:ext cx="1246"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1200" b="1" dirty="0">
                  <a:latin typeface="Times New Roman" pitchFamily="18" charset="0"/>
                </a:rPr>
                <a:t>TYPICAL PLANNING PROCESS </a:t>
              </a:r>
              <a:r>
                <a:rPr lang="en-US" altLang="en-US" sz="1200" b="1" dirty="0" smtClean="0">
                  <a:latin typeface="Times New Roman" pitchFamily="18" charset="0"/>
                </a:rPr>
                <a:t>OF COMPANY</a:t>
              </a:r>
              <a:endParaRPr lang="en-US" altLang="en-US" sz="1200" b="1" dirty="0">
                <a:latin typeface="Times New Roman" pitchFamily="18" charset="0"/>
              </a:endParaRPr>
            </a:p>
          </p:txBody>
        </p:sp>
        <p:sp>
          <p:nvSpPr>
            <p:cNvPr id="21530" name="Rectangle 24"/>
            <p:cNvSpPr>
              <a:spLocks noChangeArrowheads="1"/>
            </p:cNvSpPr>
            <p:nvPr/>
          </p:nvSpPr>
          <p:spPr bwMode="auto">
            <a:xfrm rot="960000">
              <a:off x="1475" y="2058"/>
              <a:ext cx="63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1200" b="1">
                  <a:latin typeface="Times New Roman" pitchFamily="18" charset="0"/>
                </a:rPr>
                <a:t>IMPACT</a:t>
              </a:r>
            </a:p>
          </p:txBody>
        </p:sp>
        <p:sp>
          <p:nvSpPr>
            <p:cNvPr id="21531" name="Rectangle 25"/>
            <p:cNvSpPr>
              <a:spLocks noChangeArrowheads="1"/>
            </p:cNvSpPr>
            <p:nvPr/>
          </p:nvSpPr>
          <p:spPr bwMode="auto">
            <a:xfrm>
              <a:off x="241" y="2737"/>
              <a:ext cx="1054" cy="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1200" b="1">
                  <a:latin typeface="Times New Roman" pitchFamily="18" charset="0"/>
                </a:rPr>
                <a:t>BYPASSES PLANNING CIRCLE AND GOES TO COURTS OR LEGISLATURE</a:t>
              </a:r>
            </a:p>
          </p:txBody>
        </p:sp>
        <p:sp>
          <p:nvSpPr>
            <p:cNvPr id="21532" name="Rectangle 26"/>
            <p:cNvSpPr>
              <a:spLocks noChangeArrowheads="1"/>
            </p:cNvSpPr>
            <p:nvPr/>
          </p:nvSpPr>
          <p:spPr bwMode="auto">
            <a:xfrm>
              <a:off x="2737" y="2929"/>
              <a:ext cx="1198"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lnSpc>
                  <a:spcPct val="90000"/>
                </a:lnSpc>
                <a:spcBef>
                  <a:spcPct val="50000"/>
                </a:spcBef>
                <a:buFontTx/>
                <a:buNone/>
              </a:pPr>
              <a:r>
                <a:rPr lang="en-US" altLang="en-US" sz="1200" b="1">
                  <a:latin typeface="Times New Roman" pitchFamily="18" charset="0"/>
                </a:rPr>
                <a:t>INCORPORATED INTO ORGANIZATIONAL ACTION</a:t>
              </a:r>
            </a:p>
          </p:txBody>
        </p:sp>
        <p:sp>
          <p:nvSpPr>
            <p:cNvPr id="21533" name="AutoShape 27"/>
            <p:cNvSpPr>
              <a:spLocks noChangeArrowheads="1"/>
            </p:cNvSpPr>
            <p:nvPr/>
          </p:nvSpPr>
          <p:spPr bwMode="auto">
            <a:xfrm rot="5400000">
              <a:off x="580" y="1588"/>
              <a:ext cx="904" cy="808"/>
            </a:xfrm>
            <a:prstGeom prst="triangle">
              <a:avLst>
                <a:gd name="adj" fmla="val 49995"/>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21534" name="Rectangle 28"/>
            <p:cNvSpPr>
              <a:spLocks noChangeArrowheads="1"/>
            </p:cNvSpPr>
            <p:nvPr/>
          </p:nvSpPr>
          <p:spPr bwMode="auto">
            <a:xfrm>
              <a:off x="625" y="1825"/>
              <a:ext cx="574"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nSpc>
                  <a:spcPct val="50000"/>
                </a:lnSpc>
                <a:spcBef>
                  <a:spcPct val="50000"/>
                </a:spcBef>
                <a:buFontTx/>
                <a:buNone/>
              </a:pPr>
              <a:r>
                <a:rPr lang="en-US" altLang="en-US" sz="1200">
                  <a:latin typeface="Times New Roman" pitchFamily="18" charset="0"/>
                </a:rPr>
                <a:t>Courts</a:t>
              </a:r>
            </a:p>
            <a:p>
              <a:pPr>
                <a:lnSpc>
                  <a:spcPct val="50000"/>
                </a:lnSpc>
                <a:spcBef>
                  <a:spcPct val="50000"/>
                </a:spcBef>
                <a:buFontTx/>
                <a:buNone/>
              </a:pPr>
              <a:r>
                <a:rPr lang="en-US" altLang="en-US" sz="1200">
                  <a:latin typeface="Times New Roman" pitchFamily="18" charset="0"/>
                </a:rPr>
                <a:t>or</a:t>
              </a:r>
            </a:p>
            <a:p>
              <a:pPr>
                <a:lnSpc>
                  <a:spcPct val="50000"/>
                </a:lnSpc>
                <a:spcBef>
                  <a:spcPct val="50000"/>
                </a:spcBef>
                <a:buFontTx/>
                <a:buNone/>
              </a:pPr>
              <a:r>
                <a:rPr lang="en-US" altLang="en-US" sz="1200">
                  <a:latin typeface="Times New Roman" pitchFamily="18" charset="0"/>
                </a:rPr>
                <a:t>Legislature</a:t>
              </a:r>
            </a:p>
          </p:txBody>
        </p:sp>
        <p:sp>
          <p:nvSpPr>
            <p:cNvPr id="21535" name="Rectangle 29"/>
            <p:cNvSpPr>
              <a:spLocks noChangeArrowheads="1"/>
            </p:cNvSpPr>
            <p:nvPr/>
          </p:nvSpPr>
          <p:spPr bwMode="auto">
            <a:xfrm>
              <a:off x="2116" y="1972"/>
              <a:ext cx="856" cy="664"/>
            </a:xfrm>
            <a:prstGeom prst="rect">
              <a:avLst/>
            </a:prstGeom>
            <a:solidFill>
              <a:srgbClr val="C0FEF9"/>
            </a:solidFill>
            <a:ln w="12700">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21536" name="Rectangle 30"/>
            <p:cNvSpPr>
              <a:spLocks noChangeArrowheads="1"/>
            </p:cNvSpPr>
            <p:nvPr/>
          </p:nvSpPr>
          <p:spPr bwMode="auto">
            <a:xfrm>
              <a:off x="2161" y="2017"/>
              <a:ext cx="670"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endParaRPr lang="en-US" altLang="en-US" sz="1200" dirty="0">
                <a:latin typeface="Times New Roman" pitchFamily="18" charset="0"/>
              </a:endParaRPr>
            </a:p>
            <a:p>
              <a:pPr algn="ctr">
                <a:spcBef>
                  <a:spcPct val="0"/>
                </a:spcBef>
                <a:buFontTx/>
                <a:buNone/>
              </a:pPr>
              <a:r>
                <a:rPr lang="en-US" altLang="en-US" sz="1200" dirty="0" smtClean="0">
                  <a:latin typeface="Times New Roman" pitchFamily="18" charset="0"/>
                </a:rPr>
                <a:t>Company</a:t>
              </a:r>
              <a:endParaRPr lang="en-US" altLang="en-US" sz="1200" dirty="0">
                <a:latin typeface="Times New Roman" pitchFamily="18" charset="0"/>
              </a:endParaRPr>
            </a:p>
          </p:txBody>
        </p:sp>
        <p:sp>
          <p:nvSpPr>
            <p:cNvPr id="21537" name="Rectangle 31"/>
            <p:cNvSpPr>
              <a:spLocks noChangeArrowheads="1"/>
            </p:cNvSpPr>
            <p:nvPr/>
          </p:nvSpPr>
          <p:spPr bwMode="auto">
            <a:xfrm>
              <a:off x="3412" y="1972"/>
              <a:ext cx="856" cy="664"/>
            </a:xfrm>
            <a:prstGeom prst="rect">
              <a:avLst/>
            </a:prstGeom>
            <a:solidFill>
              <a:srgbClr val="C0FEF9"/>
            </a:solidFill>
            <a:ln w="12700">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21538" name="Rectangle 32"/>
            <p:cNvSpPr>
              <a:spLocks noChangeArrowheads="1"/>
            </p:cNvSpPr>
            <p:nvPr/>
          </p:nvSpPr>
          <p:spPr bwMode="auto">
            <a:xfrm>
              <a:off x="3601" y="2113"/>
              <a:ext cx="718"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1200">
                  <a:latin typeface="Times New Roman" pitchFamily="18" charset="0"/>
                </a:rPr>
                <a:t>Public</a:t>
              </a:r>
            </a:p>
            <a:p>
              <a:pPr>
                <a:spcBef>
                  <a:spcPct val="50000"/>
                </a:spcBef>
                <a:buFontTx/>
                <a:buNone/>
              </a:pPr>
              <a:r>
                <a:rPr lang="en-US" altLang="en-US" sz="1200">
                  <a:latin typeface="Times New Roman" pitchFamily="18" charset="0"/>
                </a:rPr>
                <a:t>Interests</a:t>
              </a:r>
            </a:p>
          </p:txBody>
        </p:sp>
      </p:grpSp>
      <p:sp>
        <p:nvSpPr>
          <p:cNvPr id="21507" name="TextBox 13"/>
          <p:cNvSpPr txBox="1">
            <a:spLocks noChangeArrowheads="1"/>
          </p:cNvSpPr>
          <p:nvPr/>
        </p:nvSpPr>
        <p:spPr bwMode="auto">
          <a:xfrm>
            <a:off x="5360988" y="6310313"/>
            <a:ext cx="222885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latin typeface="Comic Sans MS" pitchFamily="66" charset="0"/>
              </a:rPr>
              <a:t>©2014 James Kent Associates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762000" y="5334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pic>
        <p:nvPicPr>
          <p:cNvPr id="2253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0"/>
            <a:ext cx="647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2" name="Group 7"/>
          <p:cNvGrpSpPr>
            <a:grpSpLocks/>
          </p:cNvGrpSpPr>
          <p:nvPr/>
        </p:nvGrpSpPr>
        <p:grpSpPr bwMode="auto">
          <a:xfrm>
            <a:off x="457200" y="382588"/>
            <a:ext cx="8150225" cy="6043612"/>
            <a:chOff x="457200" y="382588"/>
            <a:chExt cx="8150225" cy="6043786"/>
          </a:xfrm>
        </p:grpSpPr>
        <p:sp>
          <p:nvSpPr>
            <p:cNvPr id="22534" name="Rectangle 8"/>
            <p:cNvSpPr>
              <a:spLocks noChangeArrowheads="1"/>
            </p:cNvSpPr>
            <p:nvPr/>
          </p:nvSpPr>
          <p:spPr bwMode="auto">
            <a:xfrm>
              <a:off x="1601788" y="382588"/>
              <a:ext cx="5483225" cy="458787"/>
            </a:xfrm>
            <a:prstGeom prst="rect">
              <a:avLst/>
            </a:prstGeom>
            <a:solidFill>
              <a:srgbClr val="66FF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a:latin typeface="Comic Sans MS" pitchFamily="66" charset="0"/>
                </a:rPr>
                <a:t>Themes versus Issues</a:t>
              </a:r>
            </a:p>
          </p:txBody>
        </p:sp>
        <p:sp>
          <p:nvSpPr>
            <p:cNvPr id="22535" name="Rectangle 9"/>
            <p:cNvSpPr>
              <a:spLocks noChangeArrowheads="1"/>
            </p:cNvSpPr>
            <p:nvPr/>
          </p:nvSpPr>
          <p:spPr bwMode="auto">
            <a:xfrm>
              <a:off x="2209800" y="1066800"/>
              <a:ext cx="1520825" cy="51435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400" b="1">
                  <a:latin typeface="Comic Sans MS" pitchFamily="66" charset="0"/>
                </a:rPr>
                <a:t>"I am against growth."</a:t>
              </a:r>
            </a:p>
          </p:txBody>
        </p:sp>
        <p:sp>
          <p:nvSpPr>
            <p:cNvPr id="22536" name="Rectangle 10"/>
            <p:cNvSpPr>
              <a:spLocks noChangeArrowheads="1"/>
            </p:cNvSpPr>
            <p:nvPr/>
          </p:nvSpPr>
          <p:spPr bwMode="auto">
            <a:xfrm>
              <a:off x="457200" y="1828800"/>
              <a:ext cx="1979613" cy="13716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400" b="1">
                  <a:latin typeface="Comic Sans MS" pitchFamily="66" charset="0"/>
                </a:rPr>
                <a:t>"I am against growth because the parks are overcrowded and my kids have no place to play."</a:t>
              </a:r>
            </a:p>
          </p:txBody>
        </p:sp>
        <p:sp>
          <p:nvSpPr>
            <p:cNvPr id="22537" name="Rectangle 11"/>
            <p:cNvSpPr>
              <a:spLocks noChangeArrowheads="1"/>
            </p:cNvSpPr>
            <p:nvPr/>
          </p:nvSpPr>
          <p:spPr bwMode="auto">
            <a:xfrm>
              <a:off x="609600" y="3352800"/>
              <a:ext cx="1444625" cy="736099"/>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400" b="1">
                  <a:latin typeface="Comic Sans MS" pitchFamily="66" charset="0"/>
                </a:rPr>
                <a:t>"You can't trust government."</a:t>
              </a:r>
            </a:p>
          </p:txBody>
        </p:sp>
        <p:sp>
          <p:nvSpPr>
            <p:cNvPr id="22538" name="Rectangle 12"/>
            <p:cNvSpPr>
              <a:spLocks noChangeArrowheads="1"/>
            </p:cNvSpPr>
            <p:nvPr/>
          </p:nvSpPr>
          <p:spPr bwMode="auto">
            <a:xfrm>
              <a:off x="838200" y="4267200"/>
              <a:ext cx="1749425" cy="9398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400" b="1">
                  <a:latin typeface="Comic Sans MS" pitchFamily="66" charset="0"/>
                </a:rPr>
                <a:t>"They never sent us the results of the soil testing on our property."</a:t>
              </a:r>
            </a:p>
          </p:txBody>
        </p:sp>
        <p:sp>
          <p:nvSpPr>
            <p:cNvPr id="22539" name="Rectangle 13"/>
            <p:cNvSpPr>
              <a:spLocks noChangeArrowheads="1"/>
            </p:cNvSpPr>
            <p:nvPr/>
          </p:nvSpPr>
          <p:spPr bwMode="auto">
            <a:xfrm>
              <a:off x="1524000" y="5486400"/>
              <a:ext cx="2054225" cy="7270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400" b="1">
                  <a:latin typeface="Comic Sans MS" pitchFamily="66" charset="0"/>
                </a:rPr>
                <a:t>"The County is trying to upgrade this road into a freeway."</a:t>
              </a:r>
            </a:p>
          </p:txBody>
        </p:sp>
        <p:sp>
          <p:nvSpPr>
            <p:cNvPr id="22540" name="Rectangle 14"/>
            <p:cNvSpPr>
              <a:spLocks noChangeArrowheads="1"/>
            </p:cNvSpPr>
            <p:nvPr/>
          </p:nvSpPr>
          <p:spPr bwMode="auto">
            <a:xfrm>
              <a:off x="3963988" y="5259388"/>
              <a:ext cx="2206625" cy="1166986"/>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400" b="1">
                  <a:latin typeface="Comic Sans MS" pitchFamily="66" charset="0"/>
                </a:rPr>
                <a:t>"The agency inflated the board footage it reported in its timber sale from its earlier press release."</a:t>
              </a:r>
            </a:p>
          </p:txBody>
        </p:sp>
        <p:sp>
          <p:nvSpPr>
            <p:cNvPr id="22541" name="Rectangle 15"/>
            <p:cNvSpPr>
              <a:spLocks noChangeArrowheads="1"/>
            </p:cNvSpPr>
            <p:nvPr/>
          </p:nvSpPr>
          <p:spPr bwMode="auto">
            <a:xfrm>
              <a:off x="6249988" y="4954588"/>
              <a:ext cx="1673225" cy="9398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400" b="1">
                  <a:latin typeface="Comic Sans MS" pitchFamily="66" charset="0"/>
                </a:rPr>
                <a:t>"There is a peregrine falcon pair that nests nearby."</a:t>
              </a:r>
            </a:p>
          </p:txBody>
        </p:sp>
        <p:sp>
          <p:nvSpPr>
            <p:cNvPr id="22542" name="Rectangle 16"/>
            <p:cNvSpPr>
              <a:spLocks noChangeArrowheads="1"/>
            </p:cNvSpPr>
            <p:nvPr/>
          </p:nvSpPr>
          <p:spPr bwMode="auto">
            <a:xfrm>
              <a:off x="6685808" y="3397684"/>
              <a:ext cx="1520825" cy="138243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400" b="1">
                  <a:latin typeface="Comic Sans MS" pitchFamily="66" charset="0"/>
                </a:rPr>
                <a:t>"We are ranching country. We take care of our own around here."</a:t>
              </a:r>
            </a:p>
          </p:txBody>
        </p:sp>
        <p:sp>
          <p:nvSpPr>
            <p:cNvPr id="22543" name="Rectangle 17"/>
            <p:cNvSpPr>
              <a:spLocks noChangeArrowheads="1"/>
            </p:cNvSpPr>
            <p:nvPr/>
          </p:nvSpPr>
          <p:spPr bwMode="auto">
            <a:xfrm>
              <a:off x="7010400" y="2514600"/>
              <a:ext cx="1597025" cy="72707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400" b="1">
                  <a:latin typeface="Comic Sans MS" pitchFamily="66" charset="0"/>
                </a:rPr>
                <a:t>"The beach is sacred to our people."</a:t>
              </a:r>
            </a:p>
          </p:txBody>
        </p:sp>
        <p:sp>
          <p:nvSpPr>
            <p:cNvPr id="22544" name="Rectangle 18"/>
            <p:cNvSpPr>
              <a:spLocks noChangeArrowheads="1"/>
            </p:cNvSpPr>
            <p:nvPr/>
          </p:nvSpPr>
          <p:spPr bwMode="auto">
            <a:xfrm>
              <a:off x="5638800" y="1066800"/>
              <a:ext cx="1598613" cy="137160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400" b="1">
                  <a:latin typeface="Comic Sans MS" pitchFamily="66" charset="0"/>
                </a:rPr>
                <a:t>"There are sacred spots around here that must be treated with respect."</a:t>
              </a:r>
            </a:p>
          </p:txBody>
        </p:sp>
      </p:grpSp>
      <p:sp>
        <p:nvSpPr>
          <p:cNvPr id="22533" name="TextBox 13"/>
          <p:cNvSpPr txBox="1">
            <a:spLocks noChangeArrowheads="1"/>
          </p:cNvSpPr>
          <p:nvPr/>
        </p:nvSpPr>
        <p:spPr bwMode="auto">
          <a:xfrm>
            <a:off x="1104900" y="6426200"/>
            <a:ext cx="2228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latin typeface="Comic Sans MS" pitchFamily="66" charset="0"/>
              </a:rPr>
              <a:t>©2014 James Kent Associates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17"/>
          <p:cNvGrpSpPr>
            <a:grpSpLocks/>
          </p:cNvGrpSpPr>
          <p:nvPr/>
        </p:nvGrpSpPr>
        <p:grpSpPr bwMode="auto">
          <a:xfrm>
            <a:off x="0" y="304800"/>
            <a:ext cx="9136063" cy="6364288"/>
            <a:chOff x="0" y="304800"/>
            <a:chExt cx="9136063" cy="6364288"/>
          </a:xfrm>
        </p:grpSpPr>
        <p:sp>
          <p:nvSpPr>
            <p:cNvPr id="23556" name="Text Box 2"/>
            <p:cNvSpPr txBox="1">
              <a:spLocks noChangeArrowheads="1"/>
            </p:cNvSpPr>
            <p:nvPr/>
          </p:nvSpPr>
          <p:spPr bwMode="auto">
            <a:xfrm>
              <a:off x="457200" y="838200"/>
              <a:ext cx="82994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Times New Roman" pitchFamily="18" charset="0"/>
                </a:rPr>
                <a:t>Action Question:</a:t>
              </a:r>
            </a:p>
            <a:p>
              <a:pPr algn="ctr" eaLnBrk="1" hangingPunct="1">
                <a:spcBef>
                  <a:spcPct val="0"/>
                </a:spcBef>
                <a:buFontTx/>
                <a:buNone/>
              </a:pPr>
              <a:r>
                <a:rPr lang="en-US" altLang="en-US" sz="1800">
                  <a:latin typeface="Times New Roman" pitchFamily="18" charset="0"/>
                </a:rPr>
                <a:t>How can we _______ in ____ (a geographic location) so that we can also______ ________________________?</a:t>
              </a:r>
            </a:p>
          </p:txBody>
        </p:sp>
        <p:sp>
          <p:nvSpPr>
            <p:cNvPr id="23557" name="Text Box 3"/>
            <p:cNvSpPr txBox="1">
              <a:spLocks noChangeArrowheads="1"/>
            </p:cNvSpPr>
            <p:nvPr/>
          </p:nvSpPr>
          <p:spPr bwMode="auto">
            <a:xfrm>
              <a:off x="82550" y="2085975"/>
              <a:ext cx="9053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endParaRPr lang="en-US" altLang="en-US" sz="2400">
                <a:latin typeface="Times New Roman" pitchFamily="18" charset="0"/>
              </a:endParaRPr>
            </a:p>
          </p:txBody>
        </p:sp>
        <p:sp>
          <p:nvSpPr>
            <p:cNvPr id="23558" name="Rectangle 4"/>
            <p:cNvSpPr>
              <a:spLocks noChangeArrowheads="1"/>
            </p:cNvSpPr>
            <p:nvPr/>
          </p:nvSpPr>
          <p:spPr bwMode="auto">
            <a:xfrm>
              <a:off x="0" y="2000250"/>
              <a:ext cx="8915400" cy="4662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23559" name="Line 5"/>
            <p:cNvSpPr>
              <a:spLocks noChangeShapeType="1"/>
            </p:cNvSpPr>
            <p:nvPr/>
          </p:nvSpPr>
          <p:spPr bwMode="auto">
            <a:xfrm>
              <a:off x="2895600" y="1981200"/>
              <a:ext cx="0" cy="46624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0" name="Line 7"/>
            <p:cNvSpPr>
              <a:spLocks noChangeShapeType="1"/>
            </p:cNvSpPr>
            <p:nvPr/>
          </p:nvSpPr>
          <p:spPr bwMode="auto">
            <a:xfrm>
              <a:off x="0" y="2432050"/>
              <a:ext cx="8915400" cy="6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1" name="Text Box 8"/>
            <p:cNvSpPr txBox="1">
              <a:spLocks noChangeArrowheads="1"/>
            </p:cNvSpPr>
            <p:nvPr/>
          </p:nvSpPr>
          <p:spPr bwMode="auto">
            <a:xfrm>
              <a:off x="166688" y="2000250"/>
              <a:ext cx="2767012"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1800">
                  <a:latin typeface="Times New Roman" pitchFamily="18" charset="0"/>
                </a:rPr>
                <a:t>Citizen Issues</a:t>
              </a:r>
            </a:p>
          </p:txBody>
        </p:sp>
        <p:sp>
          <p:nvSpPr>
            <p:cNvPr id="23562" name="Text Box 9"/>
            <p:cNvSpPr txBox="1">
              <a:spLocks noChangeArrowheads="1"/>
            </p:cNvSpPr>
            <p:nvPr/>
          </p:nvSpPr>
          <p:spPr bwMode="auto">
            <a:xfrm>
              <a:off x="3048000" y="1981200"/>
              <a:ext cx="2849562"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1800">
                  <a:latin typeface="Times New Roman" pitchFamily="18" charset="0"/>
                </a:rPr>
                <a:t>Management Concerns</a:t>
              </a:r>
            </a:p>
          </p:txBody>
        </p:sp>
        <p:sp>
          <p:nvSpPr>
            <p:cNvPr id="23563" name="Text Box 10"/>
            <p:cNvSpPr txBox="1">
              <a:spLocks noChangeArrowheads="1"/>
            </p:cNvSpPr>
            <p:nvPr/>
          </p:nvSpPr>
          <p:spPr bwMode="auto">
            <a:xfrm>
              <a:off x="5867400" y="2057400"/>
              <a:ext cx="31019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1300">
                  <a:latin typeface="Times New Roman" pitchFamily="18" charset="0"/>
                </a:rPr>
                <a:t>Communication &amp; Action Opportunities</a:t>
              </a:r>
            </a:p>
          </p:txBody>
        </p:sp>
        <p:sp>
          <p:nvSpPr>
            <p:cNvPr id="12" name="Rectangle 11"/>
            <p:cNvSpPr>
              <a:spLocks noChangeArrowheads="1"/>
            </p:cNvSpPr>
            <p:nvPr/>
          </p:nvSpPr>
          <p:spPr bwMode="auto">
            <a:xfrm>
              <a:off x="0" y="2432050"/>
              <a:ext cx="3100388" cy="4230688"/>
            </a:xfrm>
            <a:prstGeom prst="rect">
              <a:avLst/>
            </a:prstGeom>
            <a:solidFill>
              <a:schemeClr val="accent5">
                <a:lumMod val="40000"/>
                <a:lumOff val="60000"/>
              </a:schemeClr>
            </a:solidFill>
            <a:ln w="9525">
              <a:solidFill>
                <a:schemeClr val="tx1"/>
              </a:solidFill>
              <a:miter lim="800000"/>
              <a:headEnd/>
              <a:tailEnd/>
            </a:ln>
          </p:spPr>
          <p:txBody>
            <a:bodyPr wrap="none" anchor="ctr"/>
            <a:lstStyle/>
            <a:p>
              <a:pPr>
                <a:defRPr/>
              </a:pPr>
              <a:endParaRPr lang="en-US"/>
            </a:p>
          </p:txBody>
        </p:sp>
        <p:sp>
          <p:nvSpPr>
            <p:cNvPr id="23565" name="Rectangle 12"/>
            <p:cNvSpPr>
              <a:spLocks noChangeArrowheads="1"/>
            </p:cNvSpPr>
            <p:nvPr/>
          </p:nvSpPr>
          <p:spPr bwMode="auto">
            <a:xfrm>
              <a:off x="2895600" y="2438400"/>
              <a:ext cx="3124200" cy="4230688"/>
            </a:xfrm>
            <a:prstGeom prst="rect">
              <a:avLst/>
            </a:prstGeom>
            <a:solidFill>
              <a:srgbClr val="FFFF00"/>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23566" name="Rectangle 13"/>
            <p:cNvSpPr>
              <a:spLocks noChangeArrowheads="1"/>
            </p:cNvSpPr>
            <p:nvPr/>
          </p:nvSpPr>
          <p:spPr bwMode="auto">
            <a:xfrm>
              <a:off x="6019801" y="2438400"/>
              <a:ext cx="2895600" cy="4230688"/>
            </a:xfrm>
            <a:prstGeom prst="rect">
              <a:avLst/>
            </a:prstGeom>
            <a:solidFill>
              <a:srgbClr val="0099FF"/>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23567" name="TextBox 13"/>
            <p:cNvSpPr txBox="1">
              <a:spLocks noChangeArrowheads="1"/>
            </p:cNvSpPr>
            <p:nvPr/>
          </p:nvSpPr>
          <p:spPr bwMode="auto">
            <a:xfrm>
              <a:off x="841375" y="304800"/>
              <a:ext cx="7620000" cy="40005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a:latin typeface="Comic Sans MS" pitchFamily="66" charset="0"/>
                </a:rPr>
                <a:t>An Issue Management Program</a:t>
              </a:r>
            </a:p>
          </p:txBody>
        </p:sp>
        <p:cxnSp>
          <p:nvCxnSpPr>
            <p:cNvPr id="17" name="Straight Connector 16"/>
            <p:cNvCxnSpPr/>
            <p:nvPr/>
          </p:nvCxnSpPr>
          <p:spPr>
            <a:xfrm flipV="1">
              <a:off x="6019800" y="1981200"/>
              <a:ext cx="0" cy="4572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555" name="TextBox 13"/>
          <p:cNvSpPr txBox="1">
            <a:spLocks noChangeArrowheads="1"/>
          </p:cNvSpPr>
          <p:nvPr/>
        </p:nvSpPr>
        <p:spPr bwMode="auto">
          <a:xfrm>
            <a:off x="209550" y="6261100"/>
            <a:ext cx="2228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latin typeface="Comic Sans MS" pitchFamily="66" charset="0"/>
              </a:rPr>
              <a:t>©2014 James Kent Associates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14"/>
          <p:cNvGrpSpPr>
            <a:grpSpLocks/>
          </p:cNvGrpSpPr>
          <p:nvPr/>
        </p:nvGrpSpPr>
        <p:grpSpPr bwMode="auto">
          <a:xfrm>
            <a:off x="1357313" y="228600"/>
            <a:ext cx="7010400" cy="5854700"/>
            <a:chOff x="1371600" y="381000"/>
            <a:chExt cx="7010400" cy="5854700"/>
          </a:xfrm>
        </p:grpSpPr>
        <p:sp>
          <p:nvSpPr>
            <p:cNvPr id="3" name="Oval 2"/>
            <p:cNvSpPr/>
            <p:nvPr/>
          </p:nvSpPr>
          <p:spPr bwMode="auto">
            <a:xfrm>
              <a:off x="1876425" y="1054100"/>
              <a:ext cx="5181600" cy="5181600"/>
            </a:xfrm>
            <a:prstGeom prst="ellipse">
              <a:avLst/>
            </a:prstGeom>
            <a:solidFill>
              <a:srgbClr val="FFFF99"/>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en-US" sz="1800" kern="0">
                <a:solidFill>
                  <a:sysClr val="window" lastClr="FFFFFF"/>
                </a:solidFill>
                <a:latin typeface="Calibri"/>
              </a:endParaRPr>
            </a:p>
          </p:txBody>
        </p:sp>
        <p:sp>
          <p:nvSpPr>
            <p:cNvPr id="4" name="Oval 3"/>
            <p:cNvSpPr/>
            <p:nvPr/>
          </p:nvSpPr>
          <p:spPr bwMode="auto">
            <a:xfrm>
              <a:off x="2562225" y="1701800"/>
              <a:ext cx="3886200" cy="3886200"/>
            </a:xfrm>
            <a:prstGeom prst="ellipse">
              <a:avLst/>
            </a:prstGeom>
            <a:solidFill>
              <a:srgbClr val="FFCCFF"/>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en-US" sz="1800" kern="0">
                <a:solidFill>
                  <a:sysClr val="window" lastClr="FFFFFF"/>
                </a:solidFill>
                <a:latin typeface="Calibri"/>
              </a:endParaRPr>
            </a:p>
          </p:txBody>
        </p:sp>
        <p:sp>
          <p:nvSpPr>
            <p:cNvPr id="5" name="Oval 4"/>
            <p:cNvSpPr/>
            <p:nvPr/>
          </p:nvSpPr>
          <p:spPr bwMode="auto">
            <a:xfrm>
              <a:off x="3019425" y="2273300"/>
              <a:ext cx="2895600" cy="2895600"/>
            </a:xfrm>
            <a:prstGeom prst="ellipse">
              <a:avLst/>
            </a:prstGeom>
            <a:solidFill>
              <a:srgbClr val="00CCFF"/>
            </a:solidFill>
            <a:ln w="25400" cap="flat" cmpd="sng" algn="ctr">
              <a:solidFill>
                <a:srgbClr val="4F81BD">
                  <a:shade val="50000"/>
                </a:srgbClr>
              </a:solidFill>
              <a:prstDash val="solid"/>
            </a:ln>
            <a:effectLst/>
          </p:spPr>
          <p:txBody>
            <a:bodyPr/>
            <a:lstStyle/>
            <a:p>
              <a:pPr algn="ctr" fontAlgn="auto">
                <a:spcBef>
                  <a:spcPts val="0"/>
                </a:spcBef>
                <a:spcAft>
                  <a:spcPts val="0"/>
                </a:spcAft>
                <a:defRPr/>
              </a:pPr>
              <a:endParaRPr lang="en-US" sz="1800" kern="0" dirty="0">
                <a:solidFill>
                  <a:sysClr val="window" lastClr="FFFFFF"/>
                </a:solidFill>
                <a:latin typeface="Calibri"/>
              </a:endParaRPr>
            </a:p>
          </p:txBody>
        </p:sp>
        <p:sp>
          <p:nvSpPr>
            <p:cNvPr id="6" name="Oval 5"/>
            <p:cNvSpPr/>
            <p:nvPr/>
          </p:nvSpPr>
          <p:spPr bwMode="auto">
            <a:xfrm>
              <a:off x="3705225" y="2959100"/>
              <a:ext cx="1524000" cy="1524000"/>
            </a:xfrm>
            <a:prstGeom prst="ellipse">
              <a:avLst/>
            </a:prstGeom>
            <a:solidFill>
              <a:srgbClr val="9BBB59"/>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sz="1400" b="1" kern="0" dirty="0">
                  <a:latin typeface="Calibri"/>
                </a:rPr>
                <a:t>Public Meetings</a:t>
              </a:r>
            </a:p>
          </p:txBody>
        </p:sp>
        <p:sp>
          <p:nvSpPr>
            <p:cNvPr id="7" name="TextBox 7"/>
            <p:cNvSpPr txBox="1">
              <a:spLocks noChangeArrowheads="1"/>
            </p:cNvSpPr>
            <p:nvPr/>
          </p:nvSpPr>
          <p:spPr bwMode="auto">
            <a:xfrm>
              <a:off x="3438525" y="2654300"/>
              <a:ext cx="2209800" cy="307975"/>
            </a:xfrm>
            <a:prstGeom prst="rect">
              <a:avLst/>
            </a:prstGeom>
            <a:noFill/>
            <a:ln>
              <a:noFill/>
            </a:ln>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r>
                <a:rPr lang="en-US" sz="1400" kern="0" dirty="0" smtClean="0"/>
                <a:t>Neighborhood Gatherings </a:t>
              </a:r>
            </a:p>
          </p:txBody>
        </p:sp>
        <p:sp>
          <p:nvSpPr>
            <p:cNvPr id="8" name="TextBox 7"/>
            <p:cNvSpPr txBox="1">
              <a:spLocks noChangeArrowheads="1"/>
            </p:cNvSpPr>
            <p:nvPr/>
          </p:nvSpPr>
          <p:spPr bwMode="auto">
            <a:xfrm>
              <a:off x="3133725" y="1130300"/>
              <a:ext cx="2819400" cy="523875"/>
            </a:xfrm>
            <a:prstGeom prst="rect">
              <a:avLst/>
            </a:prstGeom>
            <a:noFill/>
            <a:ln>
              <a:noFill/>
            </a:ln>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r>
                <a:rPr lang="en-US" sz="1400" kern="0" dirty="0" smtClean="0"/>
                <a:t>Discovery Process:                        One-on-one contact</a:t>
              </a:r>
            </a:p>
          </p:txBody>
        </p:sp>
        <p:sp>
          <p:nvSpPr>
            <p:cNvPr id="9" name="TextBox 8"/>
            <p:cNvSpPr txBox="1">
              <a:spLocks noChangeArrowheads="1"/>
            </p:cNvSpPr>
            <p:nvPr/>
          </p:nvSpPr>
          <p:spPr bwMode="auto">
            <a:xfrm>
              <a:off x="3095625" y="1892300"/>
              <a:ext cx="2819400" cy="307975"/>
            </a:xfrm>
            <a:prstGeom prst="rect">
              <a:avLst/>
            </a:prstGeom>
            <a:noFill/>
            <a:ln>
              <a:noFill/>
            </a:ln>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auto">
                <a:spcBef>
                  <a:spcPts val="0"/>
                </a:spcBef>
                <a:spcAft>
                  <a:spcPts val="0"/>
                </a:spcAft>
                <a:defRPr/>
              </a:pPr>
              <a:r>
                <a:rPr lang="en-US" sz="1400" kern="0" dirty="0" smtClean="0"/>
                <a:t>Chat Sessions</a:t>
              </a:r>
            </a:p>
          </p:txBody>
        </p:sp>
        <p:sp>
          <p:nvSpPr>
            <p:cNvPr id="10" name="Notched Right Arrow 9"/>
            <p:cNvSpPr/>
            <p:nvPr/>
          </p:nvSpPr>
          <p:spPr bwMode="auto">
            <a:xfrm>
              <a:off x="1495425" y="3340100"/>
              <a:ext cx="2133600" cy="609600"/>
            </a:xfrm>
            <a:prstGeom prst="notchedRightArrow">
              <a:avLst/>
            </a:prstGeom>
            <a:solidFill>
              <a:srgbClr val="C0504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r>
                <a:rPr lang="en-US" sz="1600" kern="0" dirty="0">
                  <a:solidFill>
                    <a:sysClr val="window" lastClr="FFFFFF"/>
                  </a:solidFill>
                  <a:latin typeface="Calibri"/>
                </a:rPr>
                <a:t>Time</a:t>
              </a:r>
            </a:p>
          </p:txBody>
        </p:sp>
        <p:sp>
          <p:nvSpPr>
            <p:cNvPr id="11" name="Notched Right Arrow 10"/>
            <p:cNvSpPr/>
            <p:nvPr/>
          </p:nvSpPr>
          <p:spPr bwMode="auto">
            <a:xfrm rot="10800000">
              <a:off x="5305425" y="3340100"/>
              <a:ext cx="2133600" cy="609600"/>
            </a:xfrm>
            <a:prstGeom prst="notchedRightArrow">
              <a:avLst/>
            </a:prstGeom>
            <a:solidFill>
              <a:srgbClr val="C0504D"/>
            </a:solidFill>
            <a:ln w="25400"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en-US" sz="1800" kern="0" dirty="0">
                <a:solidFill>
                  <a:sysClr val="window" lastClr="FFFFFF"/>
                </a:solidFill>
                <a:latin typeface="Calibri"/>
              </a:endParaRPr>
            </a:p>
          </p:txBody>
        </p:sp>
        <p:sp>
          <p:nvSpPr>
            <p:cNvPr id="12" name="TextBox 11"/>
            <p:cNvSpPr txBox="1">
              <a:spLocks noChangeArrowheads="1"/>
            </p:cNvSpPr>
            <p:nvPr/>
          </p:nvSpPr>
          <p:spPr bwMode="auto">
            <a:xfrm>
              <a:off x="5762625" y="3460750"/>
              <a:ext cx="1676400" cy="338138"/>
            </a:xfrm>
            <a:prstGeom prst="rect">
              <a:avLst/>
            </a:prstGeom>
            <a:noFill/>
            <a:ln>
              <a:noFill/>
            </a:ln>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r>
                <a:rPr lang="en-US" sz="1600" kern="0" dirty="0" smtClean="0">
                  <a:solidFill>
                    <a:sysClr val="window" lastClr="FFFFFF"/>
                  </a:solidFill>
                </a:rPr>
                <a:t>Inclusiveness</a:t>
              </a:r>
            </a:p>
          </p:txBody>
        </p:sp>
        <p:sp>
          <p:nvSpPr>
            <p:cNvPr id="24590" name="TextBox 1"/>
            <p:cNvSpPr txBox="1">
              <a:spLocks noChangeArrowheads="1"/>
            </p:cNvSpPr>
            <p:nvPr/>
          </p:nvSpPr>
          <p:spPr bwMode="auto">
            <a:xfrm>
              <a:off x="1371600" y="381000"/>
              <a:ext cx="7010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Comic Sans MS" pitchFamily="66" charset="0"/>
                </a:rPr>
                <a:t>A Graduated Approach to Citizen  Engagement</a:t>
              </a:r>
            </a:p>
          </p:txBody>
        </p:sp>
      </p:grpSp>
      <p:sp>
        <p:nvSpPr>
          <p:cNvPr id="24579" name="TextBox 13"/>
          <p:cNvSpPr txBox="1">
            <a:spLocks noChangeArrowheads="1"/>
          </p:cNvSpPr>
          <p:nvPr/>
        </p:nvSpPr>
        <p:spPr bwMode="auto">
          <a:xfrm>
            <a:off x="209550" y="6261100"/>
            <a:ext cx="2228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latin typeface="Comic Sans MS" pitchFamily="66" charset="0"/>
              </a:rPr>
              <a:t>©2014 James Kent Associates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48"/>
          <p:cNvGrpSpPr>
            <a:grpSpLocks/>
          </p:cNvGrpSpPr>
          <p:nvPr/>
        </p:nvGrpSpPr>
        <p:grpSpPr bwMode="auto">
          <a:xfrm>
            <a:off x="0" y="115888"/>
            <a:ext cx="9118600" cy="6745287"/>
            <a:chOff x="0" y="115888"/>
            <a:chExt cx="9118600" cy="6745287"/>
          </a:xfrm>
        </p:grpSpPr>
        <p:sp>
          <p:nvSpPr>
            <p:cNvPr id="25603" name="Line 52"/>
            <p:cNvSpPr>
              <a:spLocks noChangeShapeType="1"/>
            </p:cNvSpPr>
            <p:nvPr/>
          </p:nvSpPr>
          <p:spPr bwMode="auto">
            <a:xfrm flipV="1">
              <a:off x="101600" y="623888"/>
              <a:ext cx="0" cy="39528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04" name="Arc 53"/>
            <p:cNvSpPr>
              <a:spLocks/>
            </p:cNvSpPr>
            <p:nvPr/>
          </p:nvSpPr>
          <p:spPr bwMode="auto">
            <a:xfrm>
              <a:off x="2946400" y="749300"/>
              <a:ext cx="804863" cy="27384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05" name="Arc 54"/>
            <p:cNvSpPr>
              <a:spLocks/>
            </p:cNvSpPr>
            <p:nvPr/>
          </p:nvSpPr>
          <p:spPr bwMode="auto">
            <a:xfrm>
              <a:off x="5497513" y="806450"/>
              <a:ext cx="803275" cy="27384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600"/>
                  </a:moveTo>
                  <a:cubicBezTo>
                    <a:pt x="0" y="9692"/>
                    <a:pt x="9635" y="31"/>
                    <a:pt x="21543" y="0"/>
                  </a:cubicBezTo>
                </a:path>
                <a:path w="21600" h="21600" stroke="0" extrusionOk="0">
                  <a:moveTo>
                    <a:pt x="0" y="21600"/>
                  </a:moveTo>
                  <a:cubicBezTo>
                    <a:pt x="0" y="9692"/>
                    <a:pt x="9635" y="31"/>
                    <a:pt x="21543" y="0"/>
                  </a:cubicBezTo>
                  <a:lnTo>
                    <a:pt x="21600" y="21600"/>
                  </a:lnTo>
                  <a:lnTo>
                    <a:pt x="0" y="21600"/>
                  </a:lnTo>
                  <a:close/>
                </a:path>
              </a:pathLst>
            </a:custGeom>
            <a:noFill/>
            <a:ln w="127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06" name="Rectangle 55"/>
            <p:cNvSpPr>
              <a:spLocks noChangeArrowheads="1"/>
            </p:cNvSpPr>
            <p:nvPr/>
          </p:nvSpPr>
          <p:spPr bwMode="auto">
            <a:xfrm>
              <a:off x="3886200" y="762000"/>
              <a:ext cx="1524000"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b="1">
                  <a:solidFill>
                    <a:schemeClr val="hlink"/>
                  </a:solidFill>
                  <a:latin typeface="Times New Roman" pitchFamily="18" charset="0"/>
                </a:rPr>
                <a:t>Systems      Integration           and Issue                  Resolution</a:t>
              </a:r>
              <a:endParaRPr lang="en-US" altLang="en-US" sz="1600">
                <a:solidFill>
                  <a:schemeClr val="hlink"/>
                </a:solidFill>
                <a:latin typeface="Times New Roman" pitchFamily="18" charset="0"/>
              </a:endParaRPr>
            </a:p>
          </p:txBody>
        </p:sp>
        <p:sp>
          <p:nvSpPr>
            <p:cNvPr id="25607" name="Rectangle 56"/>
            <p:cNvSpPr>
              <a:spLocks noChangeArrowheads="1"/>
            </p:cNvSpPr>
            <p:nvPr/>
          </p:nvSpPr>
          <p:spPr bwMode="auto">
            <a:xfrm>
              <a:off x="685800" y="914400"/>
              <a:ext cx="2222500" cy="582612"/>
            </a:xfrm>
            <a:prstGeom prst="rect">
              <a:avLst/>
            </a:prstGeom>
            <a:solidFill>
              <a:srgbClr val="EEFB8D"/>
            </a:solidFill>
            <a:ln w="12700">
              <a:solidFill>
                <a:schemeClr val="tx1"/>
              </a:solidFill>
              <a:miter lim="800000"/>
              <a:headEnd/>
              <a:tailEnd/>
            </a:ln>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a:latin typeface="Times New Roman" pitchFamily="18" charset="0"/>
                </a:rPr>
                <a:t>Informal</a:t>
              </a:r>
            </a:p>
            <a:p>
              <a:pPr algn="ctr">
                <a:spcBef>
                  <a:spcPct val="0"/>
                </a:spcBef>
                <a:buFontTx/>
                <a:buNone/>
              </a:pPr>
              <a:r>
                <a:rPr lang="en-US" altLang="en-US" sz="1600">
                  <a:latin typeface="Times New Roman" pitchFamily="18" charset="0"/>
                </a:rPr>
                <a:t>Systems</a:t>
              </a:r>
            </a:p>
          </p:txBody>
        </p:sp>
        <p:sp>
          <p:nvSpPr>
            <p:cNvPr id="25608" name="Rectangle 57"/>
            <p:cNvSpPr>
              <a:spLocks noChangeArrowheads="1"/>
            </p:cNvSpPr>
            <p:nvPr/>
          </p:nvSpPr>
          <p:spPr bwMode="auto">
            <a:xfrm>
              <a:off x="6305550" y="919163"/>
              <a:ext cx="2222500" cy="582612"/>
            </a:xfrm>
            <a:prstGeom prst="rect">
              <a:avLst/>
            </a:prstGeom>
            <a:solidFill>
              <a:srgbClr val="EEFB8D"/>
            </a:solidFill>
            <a:ln w="12700">
              <a:solidFill>
                <a:schemeClr val="tx1"/>
              </a:solidFill>
              <a:miter lim="800000"/>
              <a:headEnd/>
              <a:tailEnd/>
            </a:ln>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600">
                  <a:latin typeface="Times New Roman" pitchFamily="18" charset="0"/>
                </a:rPr>
                <a:t>Formal</a:t>
              </a:r>
            </a:p>
            <a:p>
              <a:pPr algn="ctr">
                <a:spcBef>
                  <a:spcPct val="0"/>
                </a:spcBef>
                <a:buFontTx/>
                <a:buNone/>
              </a:pPr>
              <a:r>
                <a:rPr lang="en-US" altLang="en-US" sz="1600">
                  <a:latin typeface="Times New Roman" pitchFamily="18" charset="0"/>
                </a:rPr>
                <a:t>Systems</a:t>
              </a:r>
            </a:p>
          </p:txBody>
        </p:sp>
        <p:sp>
          <p:nvSpPr>
            <p:cNvPr id="25609" name="Rectangle 58"/>
            <p:cNvSpPr>
              <a:spLocks noChangeArrowheads="1"/>
            </p:cNvSpPr>
            <p:nvPr/>
          </p:nvSpPr>
          <p:spPr bwMode="auto">
            <a:xfrm>
              <a:off x="0" y="115888"/>
              <a:ext cx="911860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800" b="1">
                  <a:solidFill>
                    <a:schemeClr val="accent1"/>
                  </a:solidFill>
                  <a:latin typeface="Times New Roman" pitchFamily="18" charset="0"/>
                </a:rPr>
                <a:t>Informal/Formal Systems of Organizations--The Function of the Right-of-Way Professional</a:t>
              </a:r>
              <a:endParaRPr lang="en-US" altLang="en-US" sz="1400" b="1">
                <a:latin typeface="Times New Roman" pitchFamily="18" charset="0"/>
              </a:endParaRPr>
            </a:p>
          </p:txBody>
        </p:sp>
        <p:sp>
          <p:nvSpPr>
            <p:cNvPr id="25610" name="Arc 59"/>
            <p:cNvSpPr>
              <a:spLocks/>
            </p:cNvSpPr>
            <p:nvPr/>
          </p:nvSpPr>
          <p:spPr bwMode="auto">
            <a:xfrm>
              <a:off x="3048000" y="2571750"/>
              <a:ext cx="3446463" cy="50958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12700" cap="rnd">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1" name="Arc 60"/>
            <p:cNvSpPr>
              <a:spLocks/>
            </p:cNvSpPr>
            <p:nvPr/>
          </p:nvSpPr>
          <p:spPr bwMode="auto">
            <a:xfrm>
              <a:off x="2957513" y="1885950"/>
              <a:ext cx="3444875" cy="50958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2" name="Oval 61"/>
            <p:cNvSpPr>
              <a:spLocks noChangeArrowheads="1"/>
            </p:cNvSpPr>
            <p:nvPr/>
          </p:nvSpPr>
          <p:spPr bwMode="auto">
            <a:xfrm>
              <a:off x="381000" y="2971800"/>
              <a:ext cx="2422525" cy="1362075"/>
            </a:xfrm>
            <a:prstGeom prst="ellipse">
              <a:avLst/>
            </a:prstGeom>
            <a:solidFill>
              <a:srgbClr val="9FD7E9"/>
            </a:solidFill>
            <a:ln w="12700">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25613" name="Oval 62"/>
            <p:cNvSpPr>
              <a:spLocks noChangeArrowheads="1"/>
            </p:cNvSpPr>
            <p:nvPr/>
          </p:nvSpPr>
          <p:spPr bwMode="auto">
            <a:xfrm>
              <a:off x="6248400" y="2895600"/>
              <a:ext cx="2320925" cy="1304925"/>
            </a:xfrm>
            <a:prstGeom prst="ellipse">
              <a:avLst/>
            </a:prstGeom>
            <a:solidFill>
              <a:srgbClr val="9FD7E9"/>
            </a:solidFill>
            <a:ln w="12700">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25614" name="Rectangle 63"/>
            <p:cNvSpPr>
              <a:spLocks noChangeArrowheads="1"/>
            </p:cNvSpPr>
            <p:nvPr/>
          </p:nvSpPr>
          <p:spPr bwMode="auto">
            <a:xfrm>
              <a:off x="6096000" y="2971800"/>
              <a:ext cx="2535238"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400">
                  <a:latin typeface="Times New Roman" pitchFamily="18" charset="0"/>
                </a:rPr>
                <a:t>Political</a:t>
              </a:r>
            </a:p>
            <a:p>
              <a:pPr algn="ctr">
                <a:spcBef>
                  <a:spcPct val="50000"/>
                </a:spcBef>
                <a:buFontTx/>
                <a:buNone/>
              </a:pPr>
              <a:r>
                <a:rPr lang="en-US" altLang="en-US" sz="1400">
                  <a:latin typeface="Times New Roman" pitchFamily="18" charset="0"/>
                </a:rPr>
                <a:t>Economic</a:t>
              </a:r>
            </a:p>
            <a:p>
              <a:pPr algn="ctr">
                <a:spcBef>
                  <a:spcPct val="50000"/>
                </a:spcBef>
                <a:buFontTx/>
                <a:buNone/>
              </a:pPr>
              <a:r>
                <a:rPr lang="en-US" altLang="en-US" sz="1400">
                  <a:latin typeface="Times New Roman" pitchFamily="18" charset="0"/>
                </a:rPr>
                <a:t>Ideological</a:t>
              </a:r>
            </a:p>
          </p:txBody>
        </p:sp>
        <p:sp>
          <p:nvSpPr>
            <p:cNvPr id="25615" name="Rectangle 64"/>
            <p:cNvSpPr>
              <a:spLocks noChangeArrowheads="1"/>
            </p:cNvSpPr>
            <p:nvPr/>
          </p:nvSpPr>
          <p:spPr bwMode="auto">
            <a:xfrm>
              <a:off x="381000" y="2971800"/>
              <a:ext cx="2535238"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400">
                  <a:latin typeface="Times New Roman" pitchFamily="18" charset="0"/>
                </a:rPr>
                <a:t>Caretaking</a:t>
              </a:r>
            </a:p>
            <a:p>
              <a:pPr algn="ctr">
                <a:spcBef>
                  <a:spcPct val="50000"/>
                </a:spcBef>
                <a:buFontTx/>
                <a:buNone/>
              </a:pPr>
              <a:r>
                <a:rPr lang="en-US" altLang="en-US" sz="1400">
                  <a:latin typeface="Times New Roman" pitchFamily="18" charset="0"/>
                </a:rPr>
                <a:t>Survival</a:t>
              </a:r>
            </a:p>
            <a:p>
              <a:pPr algn="ctr">
                <a:spcBef>
                  <a:spcPct val="50000"/>
                </a:spcBef>
                <a:buFontTx/>
                <a:buNone/>
              </a:pPr>
              <a:r>
                <a:rPr lang="en-US" altLang="en-US" sz="1400">
                  <a:latin typeface="Times New Roman" pitchFamily="18" charset="0"/>
                </a:rPr>
                <a:t>Cultural Maintenance</a:t>
              </a:r>
            </a:p>
          </p:txBody>
        </p:sp>
        <p:sp>
          <p:nvSpPr>
            <p:cNvPr id="25616" name="Rectangle 65"/>
            <p:cNvSpPr>
              <a:spLocks noChangeArrowheads="1"/>
            </p:cNvSpPr>
            <p:nvPr/>
          </p:nvSpPr>
          <p:spPr bwMode="auto">
            <a:xfrm>
              <a:off x="3429000" y="5791200"/>
              <a:ext cx="2336800" cy="736600"/>
            </a:xfrm>
            <a:prstGeom prst="rect">
              <a:avLst/>
            </a:prstGeom>
            <a:noFill/>
            <a:ln w="1270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400" b="1">
                  <a:solidFill>
                    <a:schemeClr val="hlink"/>
                  </a:solidFill>
                  <a:latin typeface="Times New Roman" pitchFamily="18" charset="0"/>
                </a:rPr>
                <a:t>  Collaborative </a:t>
              </a:r>
            </a:p>
            <a:p>
              <a:pPr algn="ctr">
                <a:spcBef>
                  <a:spcPct val="0"/>
                </a:spcBef>
                <a:buFontTx/>
                <a:buNone/>
              </a:pPr>
              <a:r>
                <a:rPr lang="en-US" altLang="en-US" sz="1400" b="1">
                  <a:solidFill>
                    <a:schemeClr val="hlink"/>
                  </a:solidFill>
                  <a:latin typeface="Times New Roman" pitchFamily="18" charset="0"/>
                </a:rPr>
                <a:t>    Stewardship</a:t>
              </a:r>
              <a:endParaRPr lang="en-US" altLang="en-US" sz="1400">
                <a:solidFill>
                  <a:schemeClr val="hlink"/>
                </a:solidFill>
                <a:latin typeface="Times New Roman" pitchFamily="18" charset="0"/>
              </a:endParaRPr>
            </a:p>
            <a:p>
              <a:pPr>
                <a:spcBef>
                  <a:spcPct val="0"/>
                </a:spcBef>
                <a:buFontTx/>
                <a:buNone/>
              </a:pPr>
              <a:endParaRPr lang="en-US" altLang="en-US" sz="1400">
                <a:solidFill>
                  <a:schemeClr val="hlink"/>
                </a:solidFill>
                <a:latin typeface="Times New Roman" pitchFamily="18" charset="0"/>
              </a:endParaRPr>
            </a:p>
          </p:txBody>
        </p:sp>
        <p:sp>
          <p:nvSpPr>
            <p:cNvPr id="25617" name="Rectangle 66"/>
            <p:cNvSpPr>
              <a:spLocks noChangeArrowheads="1"/>
            </p:cNvSpPr>
            <p:nvPr/>
          </p:nvSpPr>
          <p:spPr bwMode="auto">
            <a:xfrm>
              <a:off x="6019800" y="4419600"/>
              <a:ext cx="273843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200" b="1">
                  <a:solidFill>
                    <a:schemeClr val="accent1"/>
                  </a:solidFill>
                  <a:latin typeface="Times New Roman" pitchFamily="18" charset="0"/>
                </a:rPr>
                <a:t>Meetings         Focus Groups            Technical language  Newsletters           Institutional time</a:t>
              </a:r>
              <a:endParaRPr lang="en-US" altLang="en-US" sz="1400">
                <a:solidFill>
                  <a:schemeClr val="bg2"/>
                </a:solidFill>
                <a:latin typeface="Times New Roman" pitchFamily="18" charset="0"/>
              </a:endParaRPr>
            </a:p>
          </p:txBody>
        </p:sp>
        <p:sp>
          <p:nvSpPr>
            <p:cNvPr id="25618" name="Rectangle 67"/>
            <p:cNvSpPr>
              <a:spLocks noChangeArrowheads="1"/>
            </p:cNvSpPr>
            <p:nvPr/>
          </p:nvSpPr>
          <p:spPr bwMode="auto">
            <a:xfrm>
              <a:off x="304800" y="4419600"/>
              <a:ext cx="2840038"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200" b="1">
                  <a:solidFill>
                    <a:schemeClr val="accent1"/>
                  </a:solidFill>
                  <a:latin typeface="Times New Roman" pitchFamily="18" charset="0"/>
                </a:rPr>
                <a:t>Gathering Places         Networks                          Word-of-mouth             Cultural language     Community time</a:t>
              </a:r>
              <a:endParaRPr lang="en-US" altLang="en-US" sz="1400">
                <a:latin typeface="Times New Roman" pitchFamily="18" charset="0"/>
              </a:endParaRPr>
            </a:p>
          </p:txBody>
        </p:sp>
        <p:sp>
          <p:nvSpPr>
            <p:cNvPr id="25619" name="Arc 68"/>
            <p:cNvSpPr>
              <a:spLocks/>
            </p:cNvSpPr>
            <p:nvPr/>
          </p:nvSpPr>
          <p:spPr bwMode="auto">
            <a:xfrm>
              <a:off x="2551113" y="6515100"/>
              <a:ext cx="904875" cy="5238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20" name="Line 69"/>
            <p:cNvSpPr>
              <a:spLocks noChangeShapeType="1"/>
            </p:cNvSpPr>
            <p:nvPr/>
          </p:nvSpPr>
          <p:spPr bwMode="auto">
            <a:xfrm>
              <a:off x="109538" y="628650"/>
              <a:ext cx="16097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1" name="Line 70"/>
            <p:cNvSpPr>
              <a:spLocks noChangeShapeType="1"/>
            </p:cNvSpPr>
            <p:nvPr/>
          </p:nvSpPr>
          <p:spPr bwMode="auto">
            <a:xfrm flipV="1">
              <a:off x="1727200" y="623888"/>
              <a:ext cx="0" cy="180975"/>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2" name="Rectangle 71"/>
            <p:cNvSpPr>
              <a:spLocks noChangeArrowheads="1"/>
            </p:cNvSpPr>
            <p:nvPr/>
          </p:nvSpPr>
          <p:spPr bwMode="auto">
            <a:xfrm rot="-1782766">
              <a:off x="6477000" y="5643563"/>
              <a:ext cx="2260600" cy="458787"/>
            </a:xfrm>
            <a:prstGeom prst="rect">
              <a:avLst/>
            </a:prstGeom>
            <a:solidFill>
              <a:srgbClr val="B2FD1D"/>
            </a:solidFill>
            <a:ln w="12700">
              <a:solidFill>
                <a:schemeClr val="tx1"/>
              </a:solidFill>
              <a:miter lim="800000"/>
              <a:headEnd/>
              <a:tailEnd/>
            </a:ln>
          </p:spPr>
          <p:txBody>
            <a:bodyPr lIns="90488" tIns="44450" rIns="90488" bIns="4445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200" b="1">
                  <a:latin typeface="Times New Roman" pitchFamily="18" charset="0"/>
                </a:rPr>
                <a:t>System Resilience</a:t>
              </a:r>
            </a:p>
            <a:p>
              <a:pPr algn="ctr">
                <a:spcBef>
                  <a:spcPct val="0"/>
                </a:spcBef>
                <a:buFontTx/>
                <a:buNone/>
              </a:pPr>
              <a:r>
                <a:rPr lang="en-US" altLang="en-US" sz="1200" b="1">
                  <a:latin typeface="Times New Roman" pitchFamily="18" charset="0"/>
                </a:rPr>
                <a:t>--Cultural Alignment</a:t>
              </a:r>
              <a:endParaRPr lang="en-US" altLang="en-US" sz="1600">
                <a:latin typeface="Times New Roman" pitchFamily="18" charset="0"/>
              </a:endParaRPr>
            </a:p>
          </p:txBody>
        </p:sp>
        <p:sp>
          <p:nvSpPr>
            <p:cNvPr id="25623" name="Line 72"/>
            <p:cNvSpPr>
              <a:spLocks noChangeShapeType="1"/>
            </p:cNvSpPr>
            <p:nvPr/>
          </p:nvSpPr>
          <p:spPr bwMode="auto">
            <a:xfrm flipV="1">
              <a:off x="7416800" y="623888"/>
              <a:ext cx="0" cy="180975"/>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4" name="Line 73"/>
            <p:cNvSpPr>
              <a:spLocks noChangeShapeType="1"/>
            </p:cNvSpPr>
            <p:nvPr/>
          </p:nvSpPr>
          <p:spPr bwMode="auto">
            <a:xfrm>
              <a:off x="7424738" y="628650"/>
              <a:ext cx="16097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5" name="Line 74"/>
            <p:cNvSpPr>
              <a:spLocks noChangeShapeType="1"/>
            </p:cNvSpPr>
            <p:nvPr/>
          </p:nvSpPr>
          <p:spPr bwMode="auto">
            <a:xfrm flipV="1">
              <a:off x="9042400" y="623888"/>
              <a:ext cx="0" cy="39528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6" name="Arc 75"/>
            <p:cNvSpPr>
              <a:spLocks/>
            </p:cNvSpPr>
            <p:nvPr/>
          </p:nvSpPr>
          <p:spPr bwMode="auto">
            <a:xfrm>
              <a:off x="5791200" y="6457950"/>
              <a:ext cx="906463" cy="10953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27" name="Rectangle 76"/>
            <p:cNvSpPr>
              <a:spLocks noChangeArrowheads="1"/>
            </p:cNvSpPr>
            <p:nvPr/>
          </p:nvSpPr>
          <p:spPr bwMode="auto">
            <a:xfrm rot="1379280" flipH="1">
              <a:off x="609600" y="5643563"/>
              <a:ext cx="2251075" cy="458787"/>
            </a:xfrm>
            <a:prstGeom prst="rect">
              <a:avLst/>
            </a:prstGeom>
            <a:solidFill>
              <a:srgbClr val="B2FD1D"/>
            </a:solidFill>
            <a:ln w="12700">
              <a:solidFill>
                <a:schemeClr val="tx1"/>
              </a:solidFill>
              <a:miter lim="800000"/>
              <a:headEnd/>
              <a:tailEnd/>
            </a:ln>
          </p:spPr>
          <p:txBody>
            <a:bodyPr lIns="90488" tIns="44450" rIns="90488" bIns="4445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200" b="1">
                  <a:latin typeface="Times New Roman" pitchFamily="18" charset="0"/>
                </a:rPr>
                <a:t>System Resilience</a:t>
              </a:r>
            </a:p>
            <a:p>
              <a:pPr algn="ctr">
                <a:spcBef>
                  <a:spcPct val="0"/>
                </a:spcBef>
                <a:buFontTx/>
                <a:buNone/>
              </a:pPr>
              <a:r>
                <a:rPr lang="en-US" altLang="en-US" sz="1200" b="1">
                  <a:latin typeface="Times New Roman" pitchFamily="18" charset="0"/>
                </a:rPr>
                <a:t>--Citizen Ownership</a:t>
              </a:r>
              <a:endParaRPr lang="en-US" altLang="en-US" sz="1600">
                <a:latin typeface="Times New Roman" pitchFamily="18" charset="0"/>
              </a:endParaRPr>
            </a:p>
          </p:txBody>
        </p:sp>
        <p:sp>
          <p:nvSpPr>
            <p:cNvPr id="25628" name="Arc 77"/>
            <p:cNvSpPr>
              <a:spLocks/>
            </p:cNvSpPr>
            <p:nvPr/>
          </p:nvSpPr>
          <p:spPr bwMode="auto">
            <a:xfrm>
              <a:off x="112713" y="4572000"/>
              <a:ext cx="600075" cy="119538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29" name="Arc 78"/>
            <p:cNvSpPr>
              <a:spLocks/>
            </p:cNvSpPr>
            <p:nvPr/>
          </p:nvSpPr>
          <p:spPr bwMode="auto">
            <a:xfrm>
              <a:off x="8534400" y="4572000"/>
              <a:ext cx="500063" cy="108108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30" name="Rectangle 79"/>
            <p:cNvSpPr>
              <a:spLocks noChangeArrowheads="1"/>
            </p:cNvSpPr>
            <p:nvPr/>
          </p:nvSpPr>
          <p:spPr bwMode="auto">
            <a:xfrm>
              <a:off x="6172200" y="2590800"/>
              <a:ext cx="24336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600" b="1" u="sng">
                  <a:solidFill>
                    <a:schemeClr val="hlink"/>
                  </a:solidFill>
                  <a:latin typeface="Times New Roman" pitchFamily="18" charset="0"/>
                </a:rPr>
                <a:t>Function</a:t>
              </a:r>
              <a:endParaRPr lang="en-US" altLang="en-US" sz="1600" u="sng">
                <a:latin typeface="Times New Roman" pitchFamily="18" charset="0"/>
              </a:endParaRPr>
            </a:p>
          </p:txBody>
        </p:sp>
        <p:sp>
          <p:nvSpPr>
            <p:cNvPr id="25631" name="Rectangle 80"/>
            <p:cNvSpPr>
              <a:spLocks noChangeArrowheads="1"/>
            </p:cNvSpPr>
            <p:nvPr/>
          </p:nvSpPr>
          <p:spPr bwMode="auto">
            <a:xfrm>
              <a:off x="381000" y="2667000"/>
              <a:ext cx="24336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600" b="1" u="sng">
                  <a:solidFill>
                    <a:schemeClr val="hlink"/>
                  </a:solidFill>
                  <a:latin typeface="Times New Roman" pitchFamily="18" charset="0"/>
                </a:rPr>
                <a:t>Function</a:t>
              </a:r>
              <a:endParaRPr lang="en-US" altLang="en-US" sz="1600" u="sng">
                <a:latin typeface="Times New Roman" pitchFamily="18" charset="0"/>
              </a:endParaRPr>
            </a:p>
          </p:txBody>
        </p:sp>
        <p:sp>
          <p:nvSpPr>
            <p:cNvPr id="25632" name="Arc 81"/>
            <p:cNvSpPr>
              <a:spLocks/>
            </p:cNvSpPr>
            <p:nvPr/>
          </p:nvSpPr>
          <p:spPr bwMode="auto">
            <a:xfrm>
              <a:off x="3149600" y="4229100"/>
              <a:ext cx="3446463" cy="50958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12700" cap="rnd">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33" name="Arc 82"/>
            <p:cNvSpPr>
              <a:spLocks/>
            </p:cNvSpPr>
            <p:nvPr/>
          </p:nvSpPr>
          <p:spPr bwMode="auto">
            <a:xfrm>
              <a:off x="3059113" y="3543300"/>
              <a:ext cx="3444875" cy="509587"/>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34" name="Line 83"/>
            <p:cNvSpPr>
              <a:spLocks noChangeShapeType="1"/>
            </p:cNvSpPr>
            <p:nvPr/>
          </p:nvSpPr>
          <p:spPr bwMode="auto">
            <a:xfrm flipH="1" flipV="1">
              <a:off x="3251200" y="6515100"/>
              <a:ext cx="20320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35" name="Line 84"/>
            <p:cNvSpPr>
              <a:spLocks noChangeShapeType="1"/>
            </p:cNvSpPr>
            <p:nvPr/>
          </p:nvSpPr>
          <p:spPr bwMode="auto">
            <a:xfrm flipH="1">
              <a:off x="3251200" y="6572250"/>
              <a:ext cx="20320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36" name="Line 85"/>
            <p:cNvSpPr>
              <a:spLocks noChangeShapeType="1"/>
            </p:cNvSpPr>
            <p:nvPr/>
          </p:nvSpPr>
          <p:spPr bwMode="auto">
            <a:xfrm flipV="1">
              <a:off x="5791200" y="6515100"/>
              <a:ext cx="30480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37" name="Line 86"/>
            <p:cNvSpPr>
              <a:spLocks noChangeShapeType="1"/>
            </p:cNvSpPr>
            <p:nvPr/>
          </p:nvSpPr>
          <p:spPr bwMode="auto">
            <a:xfrm>
              <a:off x="5892800" y="6572250"/>
              <a:ext cx="203200" cy="571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38" name="Freeform 87"/>
            <p:cNvSpPr>
              <a:spLocks/>
            </p:cNvSpPr>
            <p:nvPr/>
          </p:nvSpPr>
          <p:spPr bwMode="auto">
            <a:xfrm>
              <a:off x="3149600" y="5029200"/>
              <a:ext cx="1574800" cy="742950"/>
            </a:xfrm>
            <a:custGeom>
              <a:avLst/>
              <a:gdLst>
                <a:gd name="T0" fmla="*/ 0 w 744"/>
                <a:gd name="T1" fmla="*/ 0 h 624"/>
                <a:gd name="T2" fmla="*/ 2147483647 w 744"/>
                <a:gd name="T3" fmla="*/ 2147483647 h 624"/>
                <a:gd name="T4" fmla="*/ 2147483647 w 744"/>
                <a:gd name="T5" fmla="*/ 2147483647 h 624"/>
                <a:gd name="T6" fmla="*/ 0 60000 65536"/>
                <a:gd name="T7" fmla="*/ 0 60000 65536"/>
                <a:gd name="T8" fmla="*/ 0 60000 65536"/>
                <a:gd name="T9" fmla="*/ 0 w 744"/>
                <a:gd name="T10" fmla="*/ 0 h 624"/>
                <a:gd name="T11" fmla="*/ 744 w 744"/>
                <a:gd name="T12" fmla="*/ 624 h 624"/>
              </a:gdLst>
              <a:ahLst/>
              <a:cxnLst>
                <a:cxn ang="T6">
                  <a:pos x="T0" y="T1"/>
                </a:cxn>
                <a:cxn ang="T7">
                  <a:pos x="T2" y="T3"/>
                </a:cxn>
                <a:cxn ang="T8">
                  <a:pos x="T4" y="T5"/>
                </a:cxn>
              </a:cxnLst>
              <a:rect l="T9" t="T10" r="T11" b="T12"/>
              <a:pathLst>
                <a:path w="744" h="624">
                  <a:moveTo>
                    <a:pt x="0" y="0"/>
                  </a:moveTo>
                  <a:cubicBezTo>
                    <a:pt x="252" y="68"/>
                    <a:pt x="504" y="136"/>
                    <a:pt x="624" y="240"/>
                  </a:cubicBezTo>
                  <a:cubicBezTo>
                    <a:pt x="744" y="344"/>
                    <a:pt x="704" y="568"/>
                    <a:pt x="720" y="624"/>
                  </a:cubicBezTo>
                </a:path>
              </a:pathLst>
            </a:custGeom>
            <a:noFill/>
            <a:ln w="127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39" name="Freeform 88"/>
            <p:cNvSpPr>
              <a:spLocks/>
            </p:cNvSpPr>
            <p:nvPr/>
          </p:nvSpPr>
          <p:spPr bwMode="auto">
            <a:xfrm>
              <a:off x="3352800" y="3486150"/>
              <a:ext cx="406400" cy="2800350"/>
            </a:xfrm>
            <a:custGeom>
              <a:avLst/>
              <a:gdLst>
                <a:gd name="T0" fmla="*/ 0 w 192"/>
                <a:gd name="T1" fmla="*/ 2147483647 h 2352"/>
                <a:gd name="T2" fmla="*/ 2147483647 w 192"/>
                <a:gd name="T3" fmla="*/ 0 h 2352"/>
                <a:gd name="T4" fmla="*/ 0 60000 65536"/>
                <a:gd name="T5" fmla="*/ 0 60000 65536"/>
                <a:gd name="T6" fmla="*/ 0 w 192"/>
                <a:gd name="T7" fmla="*/ 0 h 2352"/>
                <a:gd name="T8" fmla="*/ 192 w 192"/>
                <a:gd name="T9" fmla="*/ 2352 h 2352"/>
              </a:gdLst>
              <a:ahLst/>
              <a:cxnLst>
                <a:cxn ang="T4">
                  <a:pos x="T0" y="T1"/>
                </a:cxn>
                <a:cxn ang="T5">
                  <a:pos x="T2" y="T3"/>
                </a:cxn>
              </a:cxnLst>
              <a:rect l="T6" t="T7" r="T8" b="T9"/>
              <a:pathLst>
                <a:path w="192" h="2352">
                  <a:moveTo>
                    <a:pt x="0" y="2352"/>
                  </a:moveTo>
                  <a:cubicBezTo>
                    <a:pt x="80" y="1376"/>
                    <a:pt x="160" y="400"/>
                    <a:pt x="192" y="0"/>
                  </a:cubicBezTo>
                </a:path>
              </a:pathLst>
            </a:custGeom>
            <a:noFill/>
            <a:ln w="127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40" name="Freeform 89"/>
            <p:cNvSpPr>
              <a:spLocks/>
            </p:cNvSpPr>
            <p:nvPr/>
          </p:nvSpPr>
          <p:spPr bwMode="auto">
            <a:xfrm>
              <a:off x="5486400" y="3600450"/>
              <a:ext cx="406400" cy="2628900"/>
            </a:xfrm>
            <a:custGeom>
              <a:avLst/>
              <a:gdLst>
                <a:gd name="T0" fmla="*/ 0 w 192"/>
                <a:gd name="T1" fmla="*/ 0 h 2208"/>
                <a:gd name="T2" fmla="*/ 2147483647 w 192"/>
                <a:gd name="T3" fmla="*/ 2147483647 h 2208"/>
                <a:gd name="T4" fmla="*/ 0 60000 65536"/>
                <a:gd name="T5" fmla="*/ 0 60000 65536"/>
                <a:gd name="T6" fmla="*/ 0 w 192"/>
                <a:gd name="T7" fmla="*/ 0 h 2208"/>
                <a:gd name="T8" fmla="*/ 192 w 192"/>
                <a:gd name="T9" fmla="*/ 2208 h 2208"/>
              </a:gdLst>
              <a:ahLst/>
              <a:cxnLst>
                <a:cxn ang="T4">
                  <a:pos x="T0" y="T1"/>
                </a:cxn>
                <a:cxn ang="T5">
                  <a:pos x="T2" y="T3"/>
                </a:cxn>
              </a:cxnLst>
              <a:rect l="T6" t="T7" r="T8" b="T9"/>
              <a:pathLst>
                <a:path w="192" h="2208">
                  <a:moveTo>
                    <a:pt x="0" y="0"/>
                  </a:moveTo>
                  <a:cubicBezTo>
                    <a:pt x="80" y="920"/>
                    <a:pt x="160" y="1840"/>
                    <a:pt x="192" y="2208"/>
                  </a:cubicBezTo>
                </a:path>
              </a:pathLst>
            </a:custGeom>
            <a:noFill/>
            <a:ln w="12700">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41" name="Text Box 90"/>
            <p:cNvSpPr txBox="1">
              <a:spLocks noChangeArrowheads="1"/>
            </p:cNvSpPr>
            <p:nvPr/>
          </p:nvSpPr>
          <p:spPr bwMode="auto">
            <a:xfrm>
              <a:off x="0" y="6584950"/>
              <a:ext cx="3149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1200" b="1">
                  <a:solidFill>
                    <a:schemeClr val="accent1"/>
                  </a:solidFill>
                  <a:latin typeface="Times New Roman" pitchFamily="18" charset="0"/>
                </a:rPr>
                <a:t>© 2014 James Kent Associates</a:t>
              </a:r>
              <a:endParaRPr lang="en-US" altLang="en-US" sz="1000">
                <a:latin typeface="Times New Roman" pitchFamily="18" charset="0"/>
              </a:endParaRPr>
            </a:p>
          </p:txBody>
        </p:sp>
        <p:sp>
          <p:nvSpPr>
            <p:cNvPr id="25642" name="Text Box 91"/>
            <p:cNvSpPr txBox="1">
              <a:spLocks noChangeArrowheads="1"/>
            </p:cNvSpPr>
            <p:nvPr/>
          </p:nvSpPr>
          <p:spPr bwMode="auto">
            <a:xfrm>
              <a:off x="609600" y="3962400"/>
              <a:ext cx="1930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200" b="1" i="1">
                  <a:latin typeface="Times New Roman" pitchFamily="18" charset="0"/>
                </a:rPr>
                <a:t>Interest Based</a:t>
              </a:r>
            </a:p>
          </p:txBody>
        </p:sp>
        <p:sp>
          <p:nvSpPr>
            <p:cNvPr id="25643" name="Text Box 92"/>
            <p:cNvSpPr txBox="1">
              <a:spLocks noChangeArrowheads="1"/>
            </p:cNvSpPr>
            <p:nvPr/>
          </p:nvSpPr>
          <p:spPr bwMode="auto">
            <a:xfrm>
              <a:off x="6477000" y="3886200"/>
              <a:ext cx="1828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200" b="1" i="1">
                  <a:latin typeface="Times New Roman" pitchFamily="18" charset="0"/>
                </a:rPr>
                <a:t>Position Based</a:t>
              </a:r>
            </a:p>
          </p:txBody>
        </p:sp>
        <p:sp>
          <p:nvSpPr>
            <p:cNvPr id="25644" name="Oval 93"/>
            <p:cNvSpPr>
              <a:spLocks noChangeArrowheads="1"/>
            </p:cNvSpPr>
            <p:nvPr/>
          </p:nvSpPr>
          <p:spPr bwMode="auto">
            <a:xfrm>
              <a:off x="762000" y="1676400"/>
              <a:ext cx="1981200" cy="8382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25645" name="Text Box 94"/>
            <p:cNvSpPr txBox="1">
              <a:spLocks noChangeArrowheads="1"/>
            </p:cNvSpPr>
            <p:nvPr/>
          </p:nvSpPr>
          <p:spPr bwMode="auto">
            <a:xfrm>
              <a:off x="609600" y="1600200"/>
              <a:ext cx="1981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400" b="1">
                  <a:solidFill>
                    <a:schemeClr val="accent2"/>
                  </a:solidFill>
                  <a:latin typeface="Times New Roman" pitchFamily="18" charset="0"/>
                </a:rPr>
                <a:t>Citizen-centered</a:t>
              </a:r>
            </a:p>
            <a:p>
              <a:pPr algn="ctr">
                <a:spcBef>
                  <a:spcPct val="50000"/>
                </a:spcBef>
                <a:buFontTx/>
                <a:buNone/>
              </a:pPr>
              <a:r>
                <a:rPr lang="en-US" altLang="en-US" sz="1400" b="1">
                  <a:solidFill>
                    <a:schemeClr val="accent2"/>
                  </a:solidFill>
                  <a:latin typeface="Times New Roman" pitchFamily="18" charset="0"/>
                </a:rPr>
                <a:t>Cultural</a:t>
              </a:r>
            </a:p>
            <a:p>
              <a:pPr algn="ctr">
                <a:spcBef>
                  <a:spcPct val="50000"/>
                </a:spcBef>
                <a:buFontTx/>
                <a:buNone/>
              </a:pPr>
              <a:r>
                <a:rPr lang="en-US" altLang="en-US" sz="1400" b="1">
                  <a:solidFill>
                    <a:schemeClr val="accent2"/>
                  </a:solidFill>
                  <a:latin typeface="Times New Roman" pitchFamily="18" charset="0"/>
                </a:rPr>
                <a:t>Communities of Place</a:t>
              </a:r>
            </a:p>
          </p:txBody>
        </p:sp>
        <p:sp>
          <p:nvSpPr>
            <p:cNvPr id="25646" name="Oval 95"/>
            <p:cNvSpPr>
              <a:spLocks noChangeArrowheads="1"/>
            </p:cNvSpPr>
            <p:nvPr/>
          </p:nvSpPr>
          <p:spPr bwMode="auto">
            <a:xfrm>
              <a:off x="533400" y="1524000"/>
              <a:ext cx="2286000" cy="12192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sp>
          <p:nvSpPr>
            <p:cNvPr id="25647" name="Text Box 96"/>
            <p:cNvSpPr txBox="1">
              <a:spLocks noChangeArrowheads="1"/>
            </p:cNvSpPr>
            <p:nvPr/>
          </p:nvSpPr>
          <p:spPr bwMode="auto">
            <a:xfrm>
              <a:off x="6477000" y="1676400"/>
              <a:ext cx="2057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50000"/>
                </a:spcBef>
                <a:buFontTx/>
                <a:buNone/>
              </a:pPr>
              <a:r>
                <a:rPr lang="en-US" altLang="en-US" sz="1400" b="1">
                  <a:solidFill>
                    <a:schemeClr val="accent2"/>
                  </a:solidFill>
                  <a:latin typeface="Times New Roman" pitchFamily="18" charset="0"/>
                </a:rPr>
                <a:t>Organization-centered</a:t>
              </a:r>
            </a:p>
            <a:p>
              <a:pPr algn="ctr">
                <a:spcBef>
                  <a:spcPct val="50000"/>
                </a:spcBef>
                <a:buFontTx/>
                <a:buNone/>
              </a:pPr>
              <a:r>
                <a:rPr lang="en-US" altLang="en-US" sz="1400" b="1">
                  <a:solidFill>
                    <a:schemeClr val="accent2"/>
                  </a:solidFill>
                  <a:latin typeface="Times New Roman" pitchFamily="18" charset="0"/>
                </a:rPr>
                <a:t>Technical</a:t>
              </a:r>
            </a:p>
            <a:p>
              <a:pPr algn="ctr">
                <a:spcBef>
                  <a:spcPct val="50000"/>
                </a:spcBef>
                <a:buFontTx/>
                <a:buNone/>
              </a:pPr>
              <a:r>
                <a:rPr lang="en-US" altLang="en-US" sz="1400" b="1">
                  <a:solidFill>
                    <a:schemeClr val="accent2"/>
                  </a:solidFill>
                  <a:latin typeface="Times New Roman" pitchFamily="18" charset="0"/>
                </a:rPr>
                <a:t>Publics of Interest</a:t>
              </a:r>
              <a:endParaRPr lang="en-US" altLang="en-US" sz="2400">
                <a:latin typeface="Times New Roman" pitchFamily="18" charset="0"/>
              </a:endParaRPr>
            </a:p>
          </p:txBody>
        </p:sp>
        <p:sp>
          <p:nvSpPr>
            <p:cNvPr id="25648" name="Oval 97"/>
            <p:cNvSpPr>
              <a:spLocks noChangeArrowheads="1"/>
            </p:cNvSpPr>
            <p:nvPr/>
          </p:nvSpPr>
          <p:spPr bwMode="auto">
            <a:xfrm>
              <a:off x="6248400" y="1524000"/>
              <a:ext cx="2438400" cy="11430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a:latin typeface="Comic Sans MS" pitchFamily="66" charset="0"/>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7110413"/>
          </a:xfrm>
          <a:prstGeom prst="rect">
            <a:avLst/>
          </a:prstGeom>
          <a:solidFill>
            <a:schemeClr val="accent5">
              <a:lumMod val="40000"/>
              <a:lumOff val="60000"/>
            </a:schemeClr>
          </a:solidFill>
        </p:spPr>
        <p:txBody>
          <a:bodyPr>
            <a:spAutoFit/>
          </a:bodyPr>
          <a:lstStyle/>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endParaRPr lang="en-US" dirty="0"/>
          </a:p>
        </p:txBody>
      </p:sp>
      <p:pic>
        <p:nvPicPr>
          <p:cNvPr id="409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982628">
            <a:off x="4641364" y="1154113"/>
            <a:ext cx="3906838"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9629699">
            <a:off x="690115" y="1000124"/>
            <a:ext cx="3935413" cy="511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947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Line 7"/>
          <p:cNvSpPr>
            <a:spLocks noChangeShapeType="1"/>
          </p:cNvSpPr>
          <p:nvPr/>
        </p:nvSpPr>
        <p:spPr bwMode="auto">
          <a:xfrm flipH="1">
            <a:off x="2189163" y="1254125"/>
            <a:ext cx="838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19" name="Text Box 8"/>
          <p:cNvSpPr txBox="1">
            <a:spLocks noChangeArrowheads="1"/>
          </p:cNvSpPr>
          <p:nvPr/>
        </p:nvSpPr>
        <p:spPr bwMode="auto">
          <a:xfrm rot="-854858">
            <a:off x="1987550" y="1004888"/>
            <a:ext cx="987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600" b="1">
                <a:latin typeface="Times New Roman" pitchFamily="18" charset="0"/>
              </a:rPr>
              <a:t>pressure</a:t>
            </a:r>
          </a:p>
        </p:txBody>
      </p:sp>
      <p:grpSp>
        <p:nvGrpSpPr>
          <p:cNvPr id="9220" name="Group 1"/>
          <p:cNvGrpSpPr>
            <a:grpSpLocks/>
          </p:cNvGrpSpPr>
          <p:nvPr/>
        </p:nvGrpSpPr>
        <p:grpSpPr bwMode="auto">
          <a:xfrm>
            <a:off x="617538" y="449263"/>
            <a:ext cx="3705225" cy="3478212"/>
            <a:chOff x="617537" y="449263"/>
            <a:chExt cx="3705225" cy="3478212"/>
          </a:xfrm>
        </p:grpSpPr>
        <p:sp>
          <p:nvSpPr>
            <p:cNvPr id="9234" name="Text Box 2"/>
            <p:cNvSpPr txBox="1">
              <a:spLocks noChangeArrowheads="1"/>
            </p:cNvSpPr>
            <p:nvPr/>
          </p:nvSpPr>
          <p:spPr bwMode="auto">
            <a:xfrm>
              <a:off x="684212" y="576288"/>
              <a:ext cx="2209800" cy="36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800" b="1">
                  <a:latin typeface="Times New Roman" pitchFamily="18" charset="0"/>
                </a:rPr>
                <a:t>Power Model</a:t>
              </a:r>
            </a:p>
          </p:txBody>
        </p:sp>
        <p:sp>
          <p:nvSpPr>
            <p:cNvPr id="9235" name="Oval 3"/>
            <p:cNvSpPr>
              <a:spLocks noChangeArrowheads="1"/>
            </p:cNvSpPr>
            <p:nvPr/>
          </p:nvSpPr>
          <p:spPr bwMode="auto">
            <a:xfrm>
              <a:off x="3027362" y="449263"/>
              <a:ext cx="1295400" cy="1219443"/>
            </a:xfrm>
            <a:prstGeom prst="ellipse">
              <a:avLst/>
            </a:prstGeom>
            <a:solidFill>
              <a:srgbClr val="FB5033"/>
            </a:solidFill>
            <a:ln w="9525">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b="1">
                <a:latin typeface="Comic Sans MS" pitchFamily="66" charset="0"/>
              </a:endParaRPr>
            </a:p>
          </p:txBody>
        </p:sp>
        <p:sp>
          <p:nvSpPr>
            <p:cNvPr id="9236" name="Text Box 4"/>
            <p:cNvSpPr txBox="1">
              <a:spLocks noChangeArrowheads="1"/>
            </p:cNvSpPr>
            <p:nvPr/>
          </p:nvSpPr>
          <p:spPr bwMode="auto">
            <a:xfrm>
              <a:off x="3200400" y="808110"/>
              <a:ext cx="931862" cy="584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1600" b="1">
                  <a:latin typeface="Times New Roman" pitchFamily="18" charset="0"/>
                </a:rPr>
                <a:t>Outside force</a:t>
              </a:r>
            </a:p>
          </p:txBody>
        </p:sp>
        <p:sp>
          <p:nvSpPr>
            <p:cNvPr id="6" name="Oval 5"/>
            <p:cNvSpPr>
              <a:spLocks noChangeArrowheads="1"/>
            </p:cNvSpPr>
            <p:nvPr/>
          </p:nvSpPr>
          <p:spPr bwMode="auto">
            <a:xfrm>
              <a:off x="969962" y="1135063"/>
              <a:ext cx="1143000" cy="1066800"/>
            </a:xfrm>
            <a:prstGeom prst="ellipse">
              <a:avLst/>
            </a:prstGeom>
            <a:solidFill>
              <a:schemeClr val="tx2">
                <a:lumMod val="40000"/>
                <a:lumOff val="60000"/>
              </a:schemeClr>
            </a:solidFill>
            <a:ln w="9525">
              <a:solidFill>
                <a:schemeClr val="tx1"/>
              </a:solidFill>
              <a:round/>
              <a:headEnd/>
              <a:tailEnd/>
            </a:ln>
          </p:spPr>
          <p:txBody>
            <a:bodyPr wrap="none" anchor="ctr"/>
            <a:lstStyle/>
            <a:p>
              <a:pPr>
                <a:defRPr/>
              </a:pPr>
              <a:endParaRPr lang="en-US" b="1"/>
            </a:p>
          </p:txBody>
        </p:sp>
        <p:sp>
          <p:nvSpPr>
            <p:cNvPr id="9238" name="Text Box 6"/>
            <p:cNvSpPr txBox="1">
              <a:spLocks noChangeArrowheads="1"/>
            </p:cNvSpPr>
            <p:nvPr/>
          </p:nvSpPr>
          <p:spPr bwMode="auto">
            <a:xfrm>
              <a:off x="1058862" y="1478168"/>
              <a:ext cx="1120775" cy="33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600" b="1">
                  <a:latin typeface="Times New Roman" pitchFamily="18" charset="0"/>
                </a:rPr>
                <a:t>Company</a:t>
              </a:r>
            </a:p>
          </p:txBody>
        </p:sp>
        <p:sp>
          <p:nvSpPr>
            <p:cNvPr id="9239" name="Oval 9"/>
            <p:cNvSpPr>
              <a:spLocks noChangeArrowheads="1"/>
            </p:cNvSpPr>
            <p:nvPr/>
          </p:nvSpPr>
          <p:spPr bwMode="auto">
            <a:xfrm>
              <a:off x="2570162" y="2202213"/>
              <a:ext cx="1295400" cy="1143228"/>
            </a:xfrm>
            <a:prstGeom prst="ellipse">
              <a:avLst/>
            </a:prstGeom>
            <a:solidFill>
              <a:srgbClr val="00CC00"/>
            </a:solidFill>
            <a:ln w="9525">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b="1">
                <a:latin typeface="Comic Sans MS" pitchFamily="66" charset="0"/>
              </a:endParaRPr>
            </a:p>
          </p:txBody>
        </p:sp>
        <p:sp>
          <p:nvSpPr>
            <p:cNvPr id="9240" name="Text Box 10"/>
            <p:cNvSpPr txBox="1">
              <a:spLocks noChangeArrowheads="1"/>
            </p:cNvSpPr>
            <p:nvPr/>
          </p:nvSpPr>
          <p:spPr bwMode="auto">
            <a:xfrm>
              <a:off x="2570162" y="2759537"/>
              <a:ext cx="1295400" cy="33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600" b="1">
                  <a:latin typeface="Times New Roman" pitchFamily="18" charset="0"/>
                </a:rPr>
                <a:t>Community</a:t>
              </a:r>
            </a:p>
          </p:txBody>
        </p:sp>
        <p:sp>
          <p:nvSpPr>
            <p:cNvPr id="9241" name="Line 11"/>
            <p:cNvSpPr>
              <a:spLocks noChangeShapeType="1"/>
            </p:cNvSpPr>
            <p:nvPr/>
          </p:nvSpPr>
          <p:spPr bwMode="auto">
            <a:xfrm>
              <a:off x="2036762" y="1900528"/>
              <a:ext cx="685800" cy="45729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42" name="Text Box 12"/>
            <p:cNvSpPr txBox="1">
              <a:spLocks noChangeArrowheads="1"/>
            </p:cNvSpPr>
            <p:nvPr/>
          </p:nvSpPr>
          <p:spPr bwMode="auto">
            <a:xfrm rot="2031768">
              <a:off x="1849437" y="2140874"/>
              <a:ext cx="808038" cy="33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600" b="1">
                  <a:latin typeface="Times New Roman" pitchFamily="18" charset="0"/>
                </a:rPr>
                <a:t>Impact</a:t>
              </a:r>
              <a:endParaRPr lang="en-US" altLang="en-US" sz="1200" b="1">
                <a:latin typeface="Times New Roman" pitchFamily="18" charset="0"/>
              </a:endParaRPr>
            </a:p>
          </p:txBody>
        </p:sp>
        <p:sp>
          <p:nvSpPr>
            <p:cNvPr id="9243" name="Text Box 14"/>
            <p:cNvSpPr txBox="1">
              <a:spLocks noChangeArrowheads="1"/>
            </p:cNvSpPr>
            <p:nvPr/>
          </p:nvSpPr>
          <p:spPr bwMode="auto">
            <a:xfrm>
              <a:off x="617537" y="2850042"/>
              <a:ext cx="1847850" cy="107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600" b="1">
                  <a:latin typeface="Times New Roman" pitchFamily="18" charset="0"/>
                </a:rPr>
                <a:t>Effect: Polarization &amp; Loss of Social Capital</a:t>
              </a:r>
            </a:p>
          </p:txBody>
        </p:sp>
        <p:cxnSp>
          <p:nvCxnSpPr>
            <p:cNvPr id="15" name="Straight Connector 14"/>
            <p:cNvCxnSpPr>
              <a:endCxn id="9240" idx="0"/>
            </p:cNvCxnSpPr>
            <p:nvPr/>
          </p:nvCxnSpPr>
          <p:spPr bwMode="auto">
            <a:xfrm>
              <a:off x="2552699" y="1866900"/>
              <a:ext cx="665163" cy="8921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auto">
            <a:xfrm flipH="1" flipV="1">
              <a:off x="2019299" y="2489200"/>
              <a:ext cx="1181100" cy="2619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221" name="Group 16"/>
          <p:cNvGrpSpPr>
            <a:grpSpLocks/>
          </p:cNvGrpSpPr>
          <p:nvPr/>
        </p:nvGrpSpPr>
        <p:grpSpPr bwMode="auto">
          <a:xfrm>
            <a:off x="4838700" y="1924050"/>
            <a:ext cx="4094163" cy="4125913"/>
            <a:chOff x="4740275" y="1585009"/>
            <a:chExt cx="4092987" cy="4126816"/>
          </a:xfrm>
        </p:grpSpPr>
        <p:sp>
          <p:nvSpPr>
            <p:cNvPr id="9224" name="Oval 17"/>
            <p:cNvSpPr>
              <a:spLocks noChangeArrowheads="1"/>
            </p:cNvSpPr>
            <p:nvPr/>
          </p:nvSpPr>
          <p:spPr bwMode="auto">
            <a:xfrm>
              <a:off x="6781800" y="2286000"/>
              <a:ext cx="1219200" cy="1173163"/>
            </a:xfrm>
            <a:prstGeom prst="ellipse">
              <a:avLst/>
            </a:prstGeom>
            <a:solidFill>
              <a:srgbClr val="FB5033"/>
            </a:solidFill>
            <a:ln w="9525">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b="1">
                <a:latin typeface="Comic Sans MS" pitchFamily="66" charset="0"/>
              </a:endParaRPr>
            </a:p>
          </p:txBody>
        </p:sp>
        <p:sp>
          <p:nvSpPr>
            <p:cNvPr id="19" name="Oval 18"/>
            <p:cNvSpPr>
              <a:spLocks noChangeArrowheads="1"/>
            </p:cNvSpPr>
            <p:nvPr/>
          </p:nvSpPr>
          <p:spPr bwMode="auto">
            <a:xfrm>
              <a:off x="4740275" y="4244654"/>
              <a:ext cx="1390251" cy="1467171"/>
            </a:xfrm>
            <a:prstGeom prst="ellipse">
              <a:avLst/>
            </a:prstGeom>
            <a:solidFill>
              <a:schemeClr val="tx2">
                <a:lumMod val="40000"/>
                <a:lumOff val="60000"/>
              </a:schemeClr>
            </a:solidFill>
            <a:ln w="9525">
              <a:solidFill>
                <a:schemeClr val="tx1"/>
              </a:solidFill>
              <a:round/>
              <a:headEnd/>
              <a:tailEnd/>
            </a:ln>
          </p:spPr>
          <p:txBody>
            <a:bodyPr wrap="none" anchor="ctr"/>
            <a:lstStyle/>
            <a:p>
              <a:pPr>
                <a:defRPr/>
              </a:pPr>
              <a:endParaRPr lang="en-US" b="1"/>
            </a:p>
          </p:txBody>
        </p:sp>
        <p:sp>
          <p:nvSpPr>
            <p:cNvPr id="9226" name="Text Box 15"/>
            <p:cNvSpPr txBox="1">
              <a:spLocks noChangeArrowheads="1"/>
            </p:cNvSpPr>
            <p:nvPr/>
          </p:nvSpPr>
          <p:spPr bwMode="auto">
            <a:xfrm>
              <a:off x="6477000" y="1585009"/>
              <a:ext cx="21952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1800" b="1">
                  <a:latin typeface="Times New Roman" pitchFamily="18" charset="0"/>
                </a:rPr>
                <a:t>Community-based Model</a:t>
              </a:r>
            </a:p>
          </p:txBody>
        </p:sp>
        <p:sp>
          <p:nvSpPr>
            <p:cNvPr id="9227" name="Oval 16"/>
            <p:cNvSpPr>
              <a:spLocks noChangeArrowheads="1"/>
            </p:cNvSpPr>
            <p:nvPr/>
          </p:nvSpPr>
          <p:spPr bwMode="auto">
            <a:xfrm>
              <a:off x="5562600" y="3459163"/>
              <a:ext cx="1409700" cy="1573212"/>
            </a:xfrm>
            <a:prstGeom prst="ellipse">
              <a:avLst/>
            </a:prstGeom>
            <a:solidFill>
              <a:srgbClr val="00CC00"/>
            </a:solidFill>
            <a:ln w="9525">
              <a:solidFill>
                <a:schemeClr val="tx1"/>
              </a:solidFill>
              <a:round/>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2400" b="1">
                <a:latin typeface="Comic Sans MS" pitchFamily="66" charset="0"/>
              </a:endParaRPr>
            </a:p>
          </p:txBody>
        </p:sp>
        <p:sp>
          <p:nvSpPr>
            <p:cNvPr id="9228" name="Rectangle 19"/>
            <p:cNvSpPr>
              <a:spLocks noChangeArrowheads="1"/>
            </p:cNvSpPr>
            <p:nvPr/>
          </p:nvSpPr>
          <p:spPr bwMode="auto">
            <a:xfrm>
              <a:off x="6867174" y="2619375"/>
              <a:ext cx="10246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b="1">
                  <a:latin typeface="Times New Roman" pitchFamily="18" charset="0"/>
                  <a:cs typeface="Times New Roman" pitchFamily="18" charset="0"/>
                </a:rPr>
                <a:t>Outside   </a:t>
              </a:r>
            </a:p>
            <a:p>
              <a:pPr algn="ctr" eaLnBrk="1" hangingPunct="1">
                <a:spcBef>
                  <a:spcPct val="0"/>
                </a:spcBef>
                <a:buFontTx/>
                <a:buNone/>
              </a:pPr>
              <a:r>
                <a:rPr lang="en-US" altLang="en-US" sz="1600" b="1">
                  <a:latin typeface="Times New Roman" pitchFamily="18" charset="0"/>
                  <a:cs typeface="Times New Roman" pitchFamily="18" charset="0"/>
                </a:rPr>
                <a:t>force</a:t>
              </a:r>
            </a:p>
          </p:txBody>
        </p:sp>
        <p:sp>
          <p:nvSpPr>
            <p:cNvPr id="9229" name="Text Box 20"/>
            <p:cNvSpPr txBox="1">
              <a:spLocks noChangeArrowheads="1"/>
            </p:cNvSpPr>
            <p:nvPr/>
          </p:nvSpPr>
          <p:spPr bwMode="auto">
            <a:xfrm>
              <a:off x="5589588" y="4041775"/>
              <a:ext cx="14970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1600" b="1">
                  <a:latin typeface="Times New Roman" pitchFamily="18" charset="0"/>
                </a:rPr>
                <a:t>Community</a:t>
              </a:r>
            </a:p>
          </p:txBody>
        </p:sp>
        <p:sp>
          <p:nvSpPr>
            <p:cNvPr id="9230" name="Text Box 21"/>
            <p:cNvSpPr txBox="1">
              <a:spLocks noChangeArrowheads="1"/>
            </p:cNvSpPr>
            <p:nvPr/>
          </p:nvSpPr>
          <p:spPr bwMode="auto">
            <a:xfrm>
              <a:off x="4906963" y="4862513"/>
              <a:ext cx="10572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600" b="1">
                  <a:latin typeface="Times New Roman" pitchFamily="18" charset="0"/>
                </a:rPr>
                <a:t>Company</a:t>
              </a:r>
            </a:p>
          </p:txBody>
        </p:sp>
        <p:sp>
          <p:nvSpPr>
            <p:cNvPr id="9231" name="Line 22"/>
            <p:cNvSpPr>
              <a:spLocks noChangeShapeType="1"/>
            </p:cNvSpPr>
            <p:nvPr/>
          </p:nvSpPr>
          <p:spPr bwMode="auto">
            <a:xfrm flipH="1">
              <a:off x="6640513" y="3276600"/>
              <a:ext cx="331787" cy="3127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26" name="Straight Arrow Connector 25"/>
            <p:cNvCxnSpPr>
              <a:stCxn id="9227" idx="7"/>
            </p:cNvCxnSpPr>
            <p:nvPr/>
          </p:nvCxnSpPr>
          <p:spPr>
            <a:xfrm flipV="1">
              <a:off x="6765343" y="3352284"/>
              <a:ext cx="320583" cy="3366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33" name="TextBox 26"/>
            <p:cNvSpPr txBox="1">
              <a:spLocks noChangeArrowheads="1"/>
            </p:cNvSpPr>
            <p:nvPr/>
          </p:nvSpPr>
          <p:spPr bwMode="auto">
            <a:xfrm>
              <a:off x="7080662" y="3739862"/>
              <a:ext cx="1752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a:latin typeface="Times New Roman" pitchFamily="18" charset="0"/>
                  <a:cs typeface="Times New Roman" pitchFamily="18" charset="0"/>
                </a:rPr>
                <a:t>Effect: Community is buffer against outside force—”Our project”</a:t>
              </a:r>
            </a:p>
          </p:txBody>
        </p:sp>
      </p:grpSp>
      <p:sp>
        <p:nvSpPr>
          <p:cNvPr id="9222" name="TextBox 13"/>
          <p:cNvSpPr txBox="1">
            <a:spLocks noChangeArrowheads="1"/>
          </p:cNvSpPr>
          <p:nvPr/>
        </p:nvSpPr>
        <p:spPr bwMode="auto">
          <a:xfrm>
            <a:off x="209550" y="6261100"/>
            <a:ext cx="22288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latin typeface="Comic Sans MS" pitchFamily="66" charset="0"/>
              </a:rPr>
              <a:t>©2014 James Kent Associates</a:t>
            </a:r>
          </a:p>
        </p:txBody>
      </p:sp>
      <p:sp>
        <p:nvSpPr>
          <p:cNvPr id="9223" name="Line 7"/>
          <p:cNvSpPr>
            <a:spLocks noChangeShapeType="1"/>
          </p:cNvSpPr>
          <p:nvPr/>
        </p:nvSpPr>
        <p:spPr bwMode="auto">
          <a:xfrm flipH="1">
            <a:off x="2192338" y="1398588"/>
            <a:ext cx="838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4991731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4"/>
          <p:cNvGrpSpPr>
            <a:grpSpLocks/>
          </p:cNvGrpSpPr>
          <p:nvPr/>
        </p:nvGrpSpPr>
        <p:grpSpPr bwMode="auto">
          <a:xfrm>
            <a:off x="1143000" y="1069975"/>
            <a:ext cx="7239000" cy="2943225"/>
            <a:chOff x="1143000" y="1069975"/>
            <a:chExt cx="7239000" cy="2943225"/>
          </a:xfrm>
        </p:grpSpPr>
        <p:sp>
          <p:nvSpPr>
            <p:cNvPr id="5123" name="TextBox 11"/>
            <p:cNvSpPr txBox="1">
              <a:spLocks noChangeArrowheads="1"/>
            </p:cNvSpPr>
            <p:nvPr/>
          </p:nvSpPr>
          <p:spPr bwMode="auto">
            <a:xfrm>
              <a:off x="2286000" y="1069975"/>
              <a:ext cx="4419600" cy="369888"/>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a:latin typeface="Arial" charset="0"/>
                </a:rPr>
                <a:t>OVERVIEW</a:t>
              </a:r>
            </a:p>
          </p:txBody>
        </p:sp>
        <p:sp>
          <p:nvSpPr>
            <p:cNvPr id="5124" name="TextBox 1"/>
            <p:cNvSpPr txBox="1">
              <a:spLocks noChangeArrowheads="1"/>
            </p:cNvSpPr>
            <p:nvPr/>
          </p:nvSpPr>
          <p:spPr bwMode="auto">
            <a:xfrm>
              <a:off x="1143000" y="1981200"/>
              <a:ext cx="7239000" cy="2032000"/>
            </a:xfrm>
            <a:prstGeom prst="rect">
              <a:avLst/>
            </a:prstGeom>
            <a:solidFill>
              <a:srgbClr val="99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latin typeface="Arial" charset="0"/>
                </a:rPr>
                <a:t>"In this and like communities, public sentiment is everything. With public sentiment, nothing can fail; without it nothing can succeed. Consequently he who </a:t>
              </a:r>
              <a:r>
                <a:rPr lang="en-US" altLang="en-US" sz="1800" dirty="0" err="1">
                  <a:latin typeface="Arial" charset="0"/>
                </a:rPr>
                <a:t>moulds</a:t>
              </a:r>
              <a:r>
                <a:rPr lang="en-US" altLang="en-US" sz="1800" dirty="0">
                  <a:latin typeface="Arial" charset="0"/>
                </a:rPr>
                <a:t> public sentiment, goes deeper than he who enacts statutes or pronounces decisions. He (the citizen) makes statutes and decisions possible or impossible to be executed."  </a:t>
              </a:r>
            </a:p>
            <a:p>
              <a:pPr eaLnBrk="1" hangingPunct="1">
                <a:spcBef>
                  <a:spcPct val="0"/>
                </a:spcBef>
                <a:buFontTx/>
                <a:buNone/>
              </a:pPr>
              <a:endParaRPr lang="en-US" altLang="en-US" sz="1800" dirty="0">
                <a:latin typeface="Arial" charset="0"/>
              </a:endParaRPr>
            </a:p>
            <a:p>
              <a:pPr eaLnBrk="1" hangingPunct="1">
                <a:spcBef>
                  <a:spcPct val="0"/>
                </a:spcBef>
                <a:buFontTx/>
                <a:buNone/>
              </a:pPr>
              <a:r>
                <a:rPr lang="en-US" altLang="en-US" sz="1800" dirty="0">
                  <a:latin typeface="Arial" charset="0"/>
                </a:rPr>
                <a:t>Abraham Lincoln, from a debate with Stephen Douglas in 1857.  </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txBox="1">
            <a:spLocks noChangeArrowheads="1"/>
          </p:cNvSpPr>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400">
                <a:solidFill>
                  <a:schemeClr val="tx2"/>
                </a:solidFill>
              </a:rPr>
              <a:t>DEVELOPMENT MODELS</a:t>
            </a:r>
          </a:p>
        </p:txBody>
      </p:sp>
      <p:sp>
        <p:nvSpPr>
          <p:cNvPr id="6147" name="Rectangle 5"/>
          <p:cNvSpPr txBox="1">
            <a:spLocks noChangeArrowheads="1"/>
          </p:cNvSpPr>
          <p:nvPr/>
        </p:nvSpPr>
        <p:spPr bwMode="auto">
          <a:xfrm>
            <a:off x="457200" y="1676400"/>
            <a:ext cx="4038600" cy="4267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buFont typeface="Wingdings" pitchFamily="2" charset="2"/>
              <a:buNone/>
            </a:pPr>
            <a:r>
              <a:rPr lang="en-US" altLang="en-US" b="1"/>
              <a:t>Traditional Approach</a:t>
            </a:r>
          </a:p>
          <a:p>
            <a:pPr algn="ctr">
              <a:buFont typeface="Wingdings" pitchFamily="2" charset="2"/>
              <a:buNone/>
            </a:pPr>
            <a:endParaRPr lang="en-US" altLang="en-US"/>
          </a:p>
          <a:p>
            <a:pPr algn="ctr">
              <a:buFontTx/>
              <a:buChar char="•"/>
            </a:pPr>
            <a:r>
              <a:rPr lang="en-US" altLang="en-US"/>
              <a:t>Design</a:t>
            </a:r>
          </a:p>
          <a:p>
            <a:pPr algn="ctr">
              <a:buFontTx/>
              <a:buChar char="•"/>
            </a:pPr>
            <a:endParaRPr lang="en-US" altLang="en-US"/>
          </a:p>
          <a:p>
            <a:pPr algn="ctr">
              <a:buFontTx/>
              <a:buChar char="•"/>
            </a:pPr>
            <a:r>
              <a:rPr lang="en-US" altLang="en-US"/>
              <a:t>Propose</a:t>
            </a:r>
          </a:p>
          <a:p>
            <a:pPr algn="ctr">
              <a:buFontTx/>
              <a:buChar char="•"/>
            </a:pPr>
            <a:endParaRPr lang="en-US" altLang="en-US"/>
          </a:p>
          <a:p>
            <a:pPr algn="ctr">
              <a:buFontTx/>
              <a:buChar char="•"/>
            </a:pPr>
            <a:r>
              <a:rPr lang="en-US" altLang="en-US"/>
              <a:t>Defend</a:t>
            </a:r>
          </a:p>
        </p:txBody>
      </p:sp>
      <p:sp>
        <p:nvSpPr>
          <p:cNvPr id="6148" name="Rectangle 6"/>
          <p:cNvSpPr txBox="1">
            <a:spLocks noChangeArrowheads="1"/>
          </p:cNvSpPr>
          <p:nvPr/>
        </p:nvSpPr>
        <p:spPr bwMode="auto">
          <a:xfrm>
            <a:off x="4629150" y="1676400"/>
            <a:ext cx="4038600" cy="4267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buFont typeface="Wingdings" pitchFamily="2" charset="2"/>
              <a:buNone/>
            </a:pPr>
            <a:r>
              <a:rPr lang="en-US" altLang="en-US" b="1"/>
              <a:t>Social Ecology Approach</a:t>
            </a:r>
          </a:p>
          <a:p>
            <a:pPr algn="ctr">
              <a:buFontTx/>
              <a:buChar char="•"/>
            </a:pPr>
            <a:r>
              <a:rPr lang="en-US" altLang="en-US"/>
              <a:t>Learn</a:t>
            </a:r>
          </a:p>
          <a:p>
            <a:pPr algn="ctr">
              <a:buFontTx/>
              <a:buChar char="•"/>
            </a:pPr>
            <a:endParaRPr lang="en-US" altLang="en-US"/>
          </a:p>
          <a:p>
            <a:pPr algn="ctr">
              <a:buFontTx/>
              <a:buChar char="•"/>
            </a:pPr>
            <a:r>
              <a:rPr lang="en-US" altLang="en-US"/>
              <a:t>Engage</a:t>
            </a:r>
          </a:p>
          <a:p>
            <a:pPr algn="ctr">
              <a:buFontTx/>
              <a:buChar char="•"/>
            </a:pPr>
            <a:endParaRPr lang="en-US" altLang="en-US"/>
          </a:p>
          <a:p>
            <a:pPr algn="ctr">
              <a:buFontTx/>
              <a:buChar char="•"/>
            </a:pPr>
            <a:r>
              <a:rPr lang="en-US" altLang="en-US"/>
              <a:t>Benefit</a:t>
            </a:r>
          </a:p>
        </p:txBody>
      </p:sp>
      <p:pic>
        <p:nvPicPr>
          <p:cNvPr id="6149"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6221413"/>
            <a:ext cx="6477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Box 13"/>
          <p:cNvSpPr txBox="1">
            <a:spLocks noChangeArrowheads="1"/>
          </p:cNvSpPr>
          <p:nvPr/>
        </p:nvSpPr>
        <p:spPr bwMode="auto">
          <a:xfrm>
            <a:off x="1104900" y="6384925"/>
            <a:ext cx="22288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latin typeface="Comic Sans MS" pitchFamily="66" charset="0"/>
              </a:rPr>
              <a:t>©2014 James Kent Associates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1"/>
          <p:cNvGrpSpPr>
            <a:grpSpLocks/>
          </p:cNvGrpSpPr>
          <p:nvPr/>
        </p:nvGrpSpPr>
        <p:grpSpPr bwMode="auto">
          <a:xfrm>
            <a:off x="304800" y="457200"/>
            <a:ext cx="8437563" cy="6096000"/>
            <a:chOff x="304800" y="457200"/>
            <a:chExt cx="8437563" cy="6096158"/>
          </a:xfrm>
        </p:grpSpPr>
        <p:sp>
          <p:nvSpPr>
            <p:cNvPr id="7172" name="Rectangle 2"/>
            <p:cNvSpPr txBox="1">
              <a:spLocks noChangeArrowheads="1"/>
            </p:cNvSpPr>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400">
                  <a:solidFill>
                    <a:schemeClr val="tx2"/>
                  </a:solidFill>
                  <a:latin typeface="Comic Sans MS" pitchFamily="66" charset="0"/>
                </a:rPr>
                <a:t>OLD MODEL--Ineffective</a:t>
              </a:r>
            </a:p>
          </p:txBody>
        </p:sp>
        <p:sp>
          <p:nvSpPr>
            <p:cNvPr id="3" name="Rectangle 3"/>
            <p:cNvSpPr txBox="1">
              <a:spLocks noChangeArrowheads="1"/>
            </p:cNvSpPr>
            <p:nvPr/>
          </p:nvSpPr>
          <p:spPr>
            <a:xfrm>
              <a:off x="304800" y="1676432"/>
              <a:ext cx="3352800" cy="4267311"/>
            </a:xfrm>
            <a:prstGeom prst="rect">
              <a:avLst/>
            </a:prstGeom>
            <a:ln w="12700">
              <a:solidFill>
                <a:schemeClr val="tx1"/>
              </a:solidFill>
              <a:miter lim="800000"/>
              <a:headEnd/>
              <a:tailEnd/>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 typeface="Wingdings" pitchFamily="2" charset="2"/>
                <a:buNone/>
                <a:defRPr/>
              </a:pPr>
              <a:r>
                <a:rPr lang="en-US" sz="2800" b="1" dirty="0" smtClean="0">
                  <a:latin typeface="Comic Sans MS" pitchFamily="66" charset="0"/>
                </a:rPr>
                <a:t>Traditional Approach</a:t>
              </a:r>
            </a:p>
            <a:p>
              <a:pPr algn="ctr">
                <a:buFont typeface="Wingdings" pitchFamily="2" charset="2"/>
                <a:buNone/>
                <a:defRPr/>
              </a:pPr>
              <a:endParaRPr lang="en-US" sz="2800" dirty="0" smtClean="0">
                <a:latin typeface="Comic Sans MS" pitchFamily="66" charset="0"/>
              </a:endParaRPr>
            </a:p>
            <a:p>
              <a:pPr algn="ctr">
                <a:defRPr/>
              </a:pPr>
              <a:r>
                <a:rPr lang="en-US" sz="2800" dirty="0" smtClean="0">
                  <a:latin typeface="Comic Sans MS" pitchFamily="66" charset="0"/>
                </a:rPr>
                <a:t>Design</a:t>
              </a:r>
            </a:p>
            <a:p>
              <a:pPr algn="ctr">
                <a:defRPr/>
              </a:pPr>
              <a:endParaRPr lang="en-US" sz="2800" dirty="0" smtClean="0">
                <a:latin typeface="Comic Sans MS" pitchFamily="66" charset="0"/>
              </a:endParaRPr>
            </a:p>
            <a:p>
              <a:pPr algn="ctr">
                <a:defRPr/>
              </a:pPr>
              <a:r>
                <a:rPr lang="en-US" sz="2800" dirty="0" smtClean="0">
                  <a:latin typeface="Comic Sans MS" pitchFamily="66" charset="0"/>
                </a:rPr>
                <a:t>Propose</a:t>
              </a:r>
            </a:p>
            <a:p>
              <a:pPr algn="ctr">
                <a:defRPr/>
              </a:pPr>
              <a:endParaRPr lang="en-US" sz="2800" dirty="0" smtClean="0">
                <a:latin typeface="Comic Sans MS" pitchFamily="66" charset="0"/>
              </a:endParaRPr>
            </a:p>
            <a:p>
              <a:pPr algn="ctr">
                <a:defRPr/>
              </a:pPr>
              <a:r>
                <a:rPr lang="en-US" sz="2800" dirty="0" smtClean="0">
                  <a:latin typeface="Comic Sans MS" pitchFamily="66" charset="0"/>
                </a:rPr>
                <a:t>Defend</a:t>
              </a:r>
              <a:endParaRPr lang="en-US" sz="2800" dirty="0">
                <a:latin typeface="Comic Sans MS" pitchFamily="66" charset="0"/>
              </a:endParaRPr>
            </a:p>
          </p:txBody>
        </p:sp>
        <p:sp>
          <p:nvSpPr>
            <p:cNvPr id="5" name="Freeform 4"/>
            <p:cNvSpPr/>
            <p:nvPr/>
          </p:nvSpPr>
          <p:spPr>
            <a:xfrm>
              <a:off x="4972050" y="2554342"/>
              <a:ext cx="3259138" cy="3333836"/>
            </a:xfrm>
            <a:custGeom>
              <a:avLst/>
              <a:gdLst>
                <a:gd name="connsiteX0" fmla="*/ 554181 w 3260436"/>
                <a:gd name="connsiteY0" fmla="*/ 1967345 h 3334327"/>
                <a:gd name="connsiteX1" fmla="*/ 212436 w 3260436"/>
                <a:gd name="connsiteY1" fmla="*/ 1736436 h 3334327"/>
                <a:gd name="connsiteX2" fmla="*/ 166254 w 3260436"/>
                <a:gd name="connsiteY2" fmla="*/ 1662545 h 3334327"/>
                <a:gd name="connsiteX3" fmla="*/ 138545 w 3260436"/>
                <a:gd name="connsiteY3" fmla="*/ 1625600 h 3334327"/>
                <a:gd name="connsiteX4" fmla="*/ 46181 w 3260436"/>
                <a:gd name="connsiteY4" fmla="*/ 1422400 h 3334327"/>
                <a:gd name="connsiteX5" fmla="*/ 9236 w 3260436"/>
                <a:gd name="connsiteY5" fmla="*/ 1293091 h 3334327"/>
                <a:gd name="connsiteX6" fmla="*/ 0 w 3260436"/>
                <a:gd name="connsiteY6" fmla="*/ 1246909 h 3334327"/>
                <a:gd name="connsiteX7" fmla="*/ 9236 w 3260436"/>
                <a:gd name="connsiteY7" fmla="*/ 628072 h 3334327"/>
                <a:gd name="connsiteX8" fmla="*/ 46181 w 3260436"/>
                <a:gd name="connsiteY8" fmla="*/ 544945 h 3334327"/>
                <a:gd name="connsiteX9" fmla="*/ 73890 w 3260436"/>
                <a:gd name="connsiteY9" fmla="*/ 461818 h 3334327"/>
                <a:gd name="connsiteX10" fmla="*/ 193963 w 3260436"/>
                <a:gd name="connsiteY10" fmla="*/ 203200 h 3334327"/>
                <a:gd name="connsiteX11" fmla="*/ 221672 w 3260436"/>
                <a:gd name="connsiteY11" fmla="*/ 129309 h 3334327"/>
                <a:gd name="connsiteX12" fmla="*/ 240145 w 3260436"/>
                <a:gd name="connsiteY12" fmla="*/ 92363 h 3334327"/>
                <a:gd name="connsiteX13" fmla="*/ 350981 w 3260436"/>
                <a:gd name="connsiteY13" fmla="*/ 36945 h 3334327"/>
                <a:gd name="connsiteX14" fmla="*/ 544945 w 3260436"/>
                <a:gd name="connsiteY14" fmla="*/ 0 h 3334327"/>
                <a:gd name="connsiteX15" fmla="*/ 628072 w 3260436"/>
                <a:gd name="connsiteY15" fmla="*/ 18472 h 3334327"/>
                <a:gd name="connsiteX16" fmla="*/ 803563 w 3260436"/>
                <a:gd name="connsiteY16" fmla="*/ 73891 h 3334327"/>
                <a:gd name="connsiteX17" fmla="*/ 979054 w 3260436"/>
                <a:gd name="connsiteY17" fmla="*/ 101600 h 3334327"/>
                <a:gd name="connsiteX18" fmla="*/ 1062181 w 3260436"/>
                <a:gd name="connsiteY18" fmla="*/ 120072 h 3334327"/>
                <a:gd name="connsiteX19" fmla="*/ 1265381 w 3260436"/>
                <a:gd name="connsiteY19" fmla="*/ 147781 h 3334327"/>
                <a:gd name="connsiteX20" fmla="*/ 1865745 w 3260436"/>
                <a:gd name="connsiteY20" fmla="*/ 120072 h 3334327"/>
                <a:gd name="connsiteX21" fmla="*/ 2087418 w 3260436"/>
                <a:gd name="connsiteY21" fmla="*/ 92363 h 3334327"/>
                <a:gd name="connsiteX22" fmla="*/ 2142836 w 3260436"/>
                <a:gd name="connsiteY22" fmla="*/ 83127 h 3334327"/>
                <a:gd name="connsiteX23" fmla="*/ 2207490 w 3260436"/>
                <a:gd name="connsiteY23" fmla="*/ 64654 h 3334327"/>
                <a:gd name="connsiteX24" fmla="*/ 2475345 w 3260436"/>
                <a:gd name="connsiteY24" fmla="*/ 73891 h 3334327"/>
                <a:gd name="connsiteX25" fmla="*/ 2641600 w 3260436"/>
                <a:gd name="connsiteY25" fmla="*/ 138545 h 3334327"/>
                <a:gd name="connsiteX26" fmla="*/ 2900218 w 3260436"/>
                <a:gd name="connsiteY26" fmla="*/ 295563 h 3334327"/>
                <a:gd name="connsiteX27" fmla="*/ 3001818 w 3260436"/>
                <a:gd name="connsiteY27" fmla="*/ 387927 h 3334327"/>
                <a:gd name="connsiteX28" fmla="*/ 3038763 w 3260436"/>
                <a:gd name="connsiteY28" fmla="*/ 498763 h 3334327"/>
                <a:gd name="connsiteX29" fmla="*/ 3066472 w 3260436"/>
                <a:gd name="connsiteY29" fmla="*/ 637309 h 3334327"/>
                <a:gd name="connsiteX30" fmla="*/ 3112654 w 3260436"/>
                <a:gd name="connsiteY30" fmla="*/ 1560945 h 3334327"/>
                <a:gd name="connsiteX31" fmla="*/ 3140363 w 3260436"/>
                <a:gd name="connsiteY31" fmla="*/ 1754909 h 3334327"/>
                <a:gd name="connsiteX32" fmla="*/ 3168072 w 3260436"/>
                <a:gd name="connsiteY32" fmla="*/ 1911927 h 3334327"/>
                <a:gd name="connsiteX33" fmla="*/ 3195781 w 3260436"/>
                <a:gd name="connsiteY33" fmla="*/ 2087418 h 3334327"/>
                <a:gd name="connsiteX34" fmla="*/ 3205018 w 3260436"/>
                <a:gd name="connsiteY34" fmla="*/ 2207491 h 3334327"/>
                <a:gd name="connsiteX35" fmla="*/ 3251200 w 3260436"/>
                <a:gd name="connsiteY35" fmla="*/ 2456872 h 3334327"/>
                <a:gd name="connsiteX36" fmla="*/ 3260436 w 3260436"/>
                <a:gd name="connsiteY36" fmla="*/ 2613891 h 3334327"/>
                <a:gd name="connsiteX37" fmla="*/ 3251200 w 3260436"/>
                <a:gd name="connsiteY37" fmla="*/ 2780145 h 3334327"/>
                <a:gd name="connsiteX38" fmla="*/ 3195781 w 3260436"/>
                <a:gd name="connsiteY38" fmla="*/ 3057236 h 3334327"/>
                <a:gd name="connsiteX39" fmla="*/ 3149600 w 3260436"/>
                <a:gd name="connsiteY39" fmla="*/ 3186545 h 3334327"/>
                <a:gd name="connsiteX40" fmla="*/ 3066472 w 3260436"/>
                <a:gd name="connsiteY40" fmla="*/ 3306618 h 3334327"/>
                <a:gd name="connsiteX41" fmla="*/ 2992581 w 3260436"/>
                <a:gd name="connsiteY41" fmla="*/ 3334327 h 3334327"/>
                <a:gd name="connsiteX42" fmla="*/ 2576945 w 3260436"/>
                <a:gd name="connsiteY42" fmla="*/ 3315854 h 3334327"/>
                <a:gd name="connsiteX43" fmla="*/ 2475345 w 3260436"/>
                <a:gd name="connsiteY43" fmla="*/ 3306618 h 3334327"/>
                <a:gd name="connsiteX44" fmla="*/ 2410690 w 3260436"/>
                <a:gd name="connsiteY44" fmla="*/ 3260436 h 3334327"/>
                <a:gd name="connsiteX45" fmla="*/ 2179781 w 3260436"/>
                <a:gd name="connsiteY45" fmla="*/ 3140363 h 3334327"/>
                <a:gd name="connsiteX46" fmla="*/ 2133600 w 3260436"/>
                <a:gd name="connsiteY46" fmla="*/ 3131127 h 3334327"/>
                <a:gd name="connsiteX47" fmla="*/ 2022763 w 3260436"/>
                <a:gd name="connsiteY47" fmla="*/ 3084945 h 3334327"/>
                <a:gd name="connsiteX48" fmla="*/ 1847272 w 3260436"/>
                <a:gd name="connsiteY48" fmla="*/ 3020291 h 3334327"/>
                <a:gd name="connsiteX49" fmla="*/ 1736436 w 3260436"/>
                <a:gd name="connsiteY49" fmla="*/ 2946400 h 3334327"/>
                <a:gd name="connsiteX50" fmla="*/ 1607127 w 3260436"/>
                <a:gd name="connsiteY50" fmla="*/ 2844800 h 3334327"/>
                <a:gd name="connsiteX51" fmla="*/ 1468581 w 3260436"/>
                <a:gd name="connsiteY51" fmla="*/ 2789381 h 3334327"/>
                <a:gd name="connsiteX52" fmla="*/ 1394690 w 3260436"/>
                <a:gd name="connsiteY52" fmla="*/ 2770909 h 3334327"/>
                <a:gd name="connsiteX53" fmla="*/ 1265381 w 3260436"/>
                <a:gd name="connsiteY53" fmla="*/ 2715491 h 3334327"/>
                <a:gd name="connsiteX54" fmla="*/ 1043709 w 3260436"/>
                <a:gd name="connsiteY54" fmla="*/ 2595418 h 3334327"/>
                <a:gd name="connsiteX55" fmla="*/ 969818 w 3260436"/>
                <a:gd name="connsiteY55" fmla="*/ 2540000 h 3334327"/>
                <a:gd name="connsiteX56" fmla="*/ 942109 w 3260436"/>
                <a:gd name="connsiteY56" fmla="*/ 2493818 h 3334327"/>
                <a:gd name="connsiteX57" fmla="*/ 905163 w 3260436"/>
                <a:gd name="connsiteY57" fmla="*/ 2438400 h 3334327"/>
                <a:gd name="connsiteX58" fmla="*/ 895927 w 3260436"/>
                <a:gd name="connsiteY58" fmla="*/ 2382981 h 3334327"/>
                <a:gd name="connsiteX59" fmla="*/ 886690 w 3260436"/>
                <a:gd name="connsiteY59" fmla="*/ 2355272 h 3334327"/>
                <a:gd name="connsiteX60" fmla="*/ 877454 w 3260436"/>
                <a:gd name="connsiteY60" fmla="*/ 2299854 h 3334327"/>
                <a:gd name="connsiteX61" fmla="*/ 858981 w 3260436"/>
                <a:gd name="connsiteY61" fmla="*/ 2207491 h 3334327"/>
                <a:gd name="connsiteX62" fmla="*/ 831272 w 3260436"/>
                <a:gd name="connsiteY62" fmla="*/ 2179781 h 3334327"/>
                <a:gd name="connsiteX63" fmla="*/ 812800 w 3260436"/>
                <a:gd name="connsiteY63" fmla="*/ 2142836 h 3334327"/>
                <a:gd name="connsiteX64" fmla="*/ 785090 w 3260436"/>
                <a:gd name="connsiteY64" fmla="*/ 2096654 h 3334327"/>
                <a:gd name="connsiteX65" fmla="*/ 757381 w 3260436"/>
                <a:gd name="connsiteY65" fmla="*/ 2068945 h 3334327"/>
                <a:gd name="connsiteX66" fmla="*/ 701963 w 3260436"/>
                <a:gd name="connsiteY66" fmla="*/ 2004291 h 3334327"/>
                <a:gd name="connsiteX67" fmla="*/ 628072 w 3260436"/>
                <a:gd name="connsiteY67" fmla="*/ 1976581 h 3334327"/>
                <a:gd name="connsiteX68" fmla="*/ 554181 w 3260436"/>
                <a:gd name="connsiteY68" fmla="*/ 1967345 h 333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260436" h="3334327">
                  <a:moveTo>
                    <a:pt x="554181" y="1967345"/>
                  </a:moveTo>
                  <a:cubicBezTo>
                    <a:pt x="484908" y="1927321"/>
                    <a:pt x="403140" y="1895356"/>
                    <a:pt x="212436" y="1736436"/>
                  </a:cubicBezTo>
                  <a:cubicBezTo>
                    <a:pt x="190123" y="1717842"/>
                    <a:pt x="182365" y="1686712"/>
                    <a:pt x="166254" y="1662545"/>
                  </a:cubicBezTo>
                  <a:cubicBezTo>
                    <a:pt x="157715" y="1649737"/>
                    <a:pt x="146092" y="1639017"/>
                    <a:pt x="138545" y="1625600"/>
                  </a:cubicBezTo>
                  <a:cubicBezTo>
                    <a:pt x="89915" y="1539147"/>
                    <a:pt x="81114" y="1509732"/>
                    <a:pt x="46181" y="1422400"/>
                  </a:cubicBezTo>
                  <a:cubicBezTo>
                    <a:pt x="25363" y="1318308"/>
                    <a:pt x="52800" y="1445567"/>
                    <a:pt x="9236" y="1293091"/>
                  </a:cubicBezTo>
                  <a:cubicBezTo>
                    <a:pt x="4923" y="1277996"/>
                    <a:pt x="3079" y="1262303"/>
                    <a:pt x="0" y="1246909"/>
                  </a:cubicBezTo>
                  <a:cubicBezTo>
                    <a:pt x="3079" y="1040630"/>
                    <a:pt x="-4307" y="833929"/>
                    <a:pt x="9236" y="628072"/>
                  </a:cubicBezTo>
                  <a:cubicBezTo>
                    <a:pt x="11227" y="597815"/>
                    <a:pt x="35191" y="573206"/>
                    <a:pt x="46181" y="544945"/>
                  </a:cubicBezTo>
                  <a:cubicBezTo>
                    <a:pt x="56767" y="517723"/>
                    <a:pt x="62297" y="488627"/>
                    <a:pt x="73890" y="461818"/>
                  </a:cubicBezTo>
                  <a:cubicBezTo>
                    <a:pt x="111614" y="374581"/>
                    <a:pt x="153939" y="289406"/>
                    <a:pt x="193963" y="203200"/>
                  </a:cubicBezTo>
                  <a:cubicBezTo>
                    <a:pt x="205040" y="179341"/>
                    <a:pt x="211555" y="153591"/>
                    <a:pt x="221672" y="129309"/>
                  </a:cubicBezTo>
                  <a:cubicBezTo>
                    <a:pt x="226968" y="116599"/>
                    <a:pt x="228941" y="100366"/>
                    <a:pt x="240145" y="92363"/>
                  </a:cubicBezTo>
                  <a:cubicBezTo>
                    <a:pt x="273757" y="68354"/>
                    <a:pt x="314036" y="55418"/>
                    <a:pt x="350981" y="36945"/>
                  </a:cubicBezTo>
                  <a:cubicBezTo>
                    <a:pt x="366674" y="29099"/>
                    <a:pt x="499225" y="7620"/>
                    <a:pt x="544945" y="0"/>
                  </a:cubicBezTo>
                  <a:cubicBezTo>
                    <a:pt x="572654" y="6157"/>
                    <a:pt x="600779" y="10674"/>
                    <a:pt x="628072" y="18472"/>
                  </a:cubicBezTo>
                  <a:cubicBezTo>
                    <a:pt x="650111" y="24769"/>
                    <a:pt x="764807" y="66438"/>
                    <a:pt x="803563" y="73891"/>
                  </a:cubicBezTo>
                  <a:cubicBezTo>
                    <a:pt x="861719" y="85075"/>
                    <a:pt x="920755" y="91190"/>
                    <a:pt x="979054" y="101600"/>
                  </a:cubicBezTo>
                  <a:cubicBezTo>
                    <a:pt x="1006997" y="106590"/>
                    <a:pt x="1034126" y="115756"/>
                    <a:pt x="1062181" y="120072"/>
                  </a:cubicBezTo>
                  <a:cubicBezTo>
                    <a:pt x="1370165" y="167453"/>
                    <a:pt x="1127197" y="120145"/>
                    <a:pt x="1265381" y="147781"/>
                  </a:cubicBezTo>
                  <a:cubicBezTo>
                    <a:pt x="1465502" y="138545"/>
                    <a:pt x="1665864" y="133547"/>
                    <a:pt x="1865745" y="120072"/>
                  </a:cubicBezTo>
                  <a:cubicBezTo>
                    <a:pt x="1940042" y="115063"/>
                    <a:pt x="2013605" y="102205"/>
                    <a:pt x="2087418" y="92363"/>
                  </a:cubicBezTo>
                  <a:cubicBezTo>
                    <a:pt x="2105981" y="89888"/>
                    <a:pt x="2124588" y="87338"/>
                    <a:pt x="2142836" y="83127"/>
                  </a:cubicBezTo>
                  <a:cubicBezTo>
                    <a:pt x="2164676" y="78087"/>
                    <a:pt x="2185939" y="70812"/>
                    <a:pt x="2207490" y="64654"/>
                  </a:cubicBezTo>
                  <a:cubicBezTo>
                    <a:pt x="2296775" y="67733"/>
                    <a:pt x="2386316" y="66472"/>
                    <a:pt x="2475345" y="73891"/>
                  </a:cubicBezTo>
                  <a:cubicBezTo>
                    <a:pt x="2520103" y="77621"/>
                    <a:pt x="2611987" y="124518"/>
                    <a:pt x="2641600" y="138545"/>
                  </a:cubicBezTo>
                  <a:cubicBezTo>
                    <a:pt x="2740772" y="185522"/>
                    <a:pt x="2800158" y="221326"/>
                    <a:pt x="2900218" y="295563"/>
                  </a:cubicBezTo>
                  <a:cubicBezTo>
                    <a:pt x="2936975" y="322835"/>
                    <a:pt x="2967951" y="357139"/>
                    <a:pt x="3001818" y="387927"/>
                  </a:cubicBezTo>
                  <a:lnTo>
                    <a:pt x="3038763" y="498763"/>
                  </a:lnTo>
                  <a:cubicBezTo>
                    <a:pt x="3053656" y="543443"/>
                    <a:pt x="3066472" y="637309"/>
                    <a:pt x="3066472" y="637309"/>
                  </a:cubicBezTo>
                  <a:cubicBezTo>
                    <a:pt x="3090825" y="1635759"/>
                    <a:pt x="3042425" y="1104456"/>
                    <a:pt x="3112654" y="1560945"/>
                  </a:cubicBezTo>
                  <a:cubicBezTo>
                    <a:pt x="3122585" y="1625497"/>
                    <a:pt x="3132262" y="1690102"/>
                    <a:pt x="3140363" y="1754909"/>
                  </a:cubicBezTo>
                  <a:cubicBezTo>
                    <a:pt x="3157962" y="1895698"/>
                    <a:pt x="3135068" y="1812912"/>
                    <a:pt x="3168072" y="1911927"/>
                  </a:cubicBezTo>
                  <a:cubicBezTo>
                    <a:pt x="3177308" y="1970424"/>
                    <a:pt x="3188435" y="2028654"/>
                    <a:pt x="3195781" y="2087418"/>
                  </a:cubicBezTo>
                  <a:cubicBezTo>
                    <a:pt x="3200760" y="2127251"/>
                    <a:pt x="3199063" y="2167793"/>
                    <a:pt x="3205018" y="2207491"/>
                  </a:cubicBezTo>
                  <a:cubicBezTo>
                    <a:pt x="3217559" y="2291096"/>
                    <a:pt x="3235806" y="2373745"/>
                    <a:pt x="3251200" y="2456872"/>
                  </a:cubicBezTo>
                  <a:cubicBezTo>
                    <a:pt x="3254279" y="2509212"/>
                    <a:pt x="3260436" y="2561461"/>
                    <a:pt x="3260436" y="2613891"/>
                  </a:cubicBezTo>
                  <a:cubicBezTo>
                    <a:pt x="3260436" y="2669394"/>
                    <a:pt x="3258084" y="2725070"/>
                    <a:pt x="3251200" y="2780145"/>
                  </a:cubicBezTo>
                  <a:cubicBezTo>
                    <a:pt x="3247895" y="2806582"/>
                    <a:pt x="3216870" y="2990956"/>
                    <a:pt x="3195781" y="3057236"/>
                  </a:cubicBezTo>
                  <a:cubicBezTo>
                    <a:pt x="3181904" y="3100851"/>
                    <a:pt x="3166598" y="3144049"/>
                    <a:pt x="3149600" y="3186545"/>
                  </a:cubicBezTo>
                  <a:cubicBezTo>
                    <a:pt x="3133203" y="3227537"/>
                    <a:pt x="3102335" y="3281001"/>
                    <a:pt x="3066472" y="3306618"/>
                  </a:cubicBezTo>
                  <a:cubicBezTo>
                    <a:pt x="3045067" y="3321908"/>
                    <a:pt x="3017211" y="3325091"/>
                    <a:pt x="2992581" y="3334327"/>
                  </a:cubicBezTo>
                  <a:lnTo>
                    <a:pt x="2576945" y="3315854"/>
                  </a:lnTo>
                  <a:cubicBezTo>
                    <a:pt x="2542987" y="3314035"/>
                    <a:pt x="2507606" y="3317372"/>
                    <a:pt x="2475345" y="3306618"/>
                  </a:cubicBezTo>
                  <a:cubicBezTo>
                    <a:pt x="2450219" y="3298243"/>
                    <a:pt x="2432969" y="3274758"/>
                    <a:pt x="2410690" y="3260436"/>
                  </a:cubicBezTo>
                  <a:cubicBezTo>
                    <a:pt x="2356567" y="3225643"/>
                    <a:pt x="2207665" y="3152486"/>
                    <a:pt x="2179781" y="3140363"/>
                  </a:cubicBezTo>
                  <a:cubicBezTo>
                    <a:pt x="2165384" y="3134104"/>
                    <a:pt x="2148604" y="3135744"/>
                    <a:pt x="2133600" y="3131127"/>
                  </a:cubicBezTo>
                  <a:cubicBezTo>
                    <a:pt x="1949456" y="3074468"/>
                    <a:pt x="2134199" y="3127805"/>
                    <a:pt x="2022763" y="3084945"/>
                  </a:cubicBezTo>
                  <a:cubicBezTo>
                    <a:pt x="1966824" y="3063430"/>
                    <a:pt x="1900174" y="3049147"/>
                    <a:pt x="1847272" y="3020291"/>
                  </a:cubicBezTo>
                  <a:cubicBezTo>
                    <a:pt x="1808291" y="2999029"/>
                    <a:pt x="1771351" y="2973833"/>
                    <a:pt x="1736436" y="2946400"/>
                  </a:cubicBezTo>
                  <a:cubicBezTo>
                    <a:pt x="1693333" y="2912533"/>
                    <a:pt x="1657219" y="2867063"/>
                    <a:pt x="1607127" y="2844800"/>
                  </a:cubicBezTo>
                  <a:cubicBezTo>
                    <a:pt x="1545536" y="2817426"/>
                    <a:pt x="1527510" y="2806218"/>
                    <a:pt x="1468581" y="2789381"/>
                  </a:cubicBezTo>
                  <a:cubicBezTo>
                    <a:pt x="1444170" y="2782406"/>
                    <a:pt x="1418550" y="2779585"/>
                    <a:pt x="1394690" y="2770909"/>
                  </a:cubicBezTo>
                  <a:cubicBezTo>
                    <a:pt x="1350619" y="2754883"/>
                    <a:pt x="1308011" y="2735030"/>
                    <a:pt x="1265381" y="2715491"/>
                  </a:cubicBezTo>
                  <a:cubicBezTo>
                    <a:pt x="1200888" y="2685932"/>
                    <a:pt x="1098671" y="2630394"/>
                    <a:pt x="1043709" y="2595418"/>
                  </a:cubicBezTo>
                  <a:cubicBezTo>
                    <a:pt x="1017734" y="2578889"/>
                    <a:pt x="994448" y="2558473"/>
                    <a:pt x="969818" y="2540000"/>
                  </a:cubicBezTo>
                  <a:cubicBezTo>
                    <a:pt x="960582" y="2524606"/>
                    <a:pt x="951747" y="2508964"/>
                    <a:pt x="942109" y="2493818"/>
                  </a:cubicBezTo>
                  <a:cubicBezTo>
                    <a:pt x="930189" y="2475087"/>
                    <a:pt x="905163" y="2438400"/>
                    <a:pt x="905163" y="2438400"/>
                  </a:cubicBezTo>
                  <a:cubicBezTo>
                    <a:pt x="902084" y="2419927"/>
                    <a:pt x="899990" y="2401263"/>
                    <a:pt x="895927" y="2382981"/>
                  </a:cubicBezTo>
                  <a:cubicBezTo>
                    <a:pt x="893815" y="2373477"/>
                    <a:pt x="888802" y="2364776"/>
                    <a:pt x="886690" y="2355272"/>
                  </a:cubicBezTo>
                  <a:cubicBezTo>
                    <a:pt x="882627" y="2336991"/>
                    <a:pt x="880905" y="2318261"/>
                    <a:pt x="877454" y="2299854"/>
                  </a:cubicBezTo>
                  <a:cubicBezTo>
                    <a:pt x="871668" y="2268994"/>
                    <a:pt x="865139" y="2238279"/>
                    <a:pt x="858981" y="2207491"/>
                  </a:cubicBezTo>
                  <a:cubicBezTo>
                    <a:pt x="856419" y="2194682"/>
                    <a:pt x="838864" y="2190410"/>
                    <a:pt x="831272" y="2179781"/>
                  </a:cubicBezTo>
                  <a:cubicBezTo>
                    <a:pt x="823269" y="2168577"/>
                    <a:pt x="819487" y="2154872"/>
                    <a:pt x="812800" y="2142836"/>
                  </a:cubicBezTo>
                  <a:cubicBezTo>
                    <a:pt x="804081" y="2127143"/>
                    <a:pt x="795862" y="2111016"/>
                    <a:pt x="785090" y="2096654"/>
                  </a:cubicBezTo>
                  <a:cubicBezTo>
                    <a:pt x="777253" y="2086204"/>
                    <a:pt x="765882" y="2078863"/>
                    <a:pt x="757381" y="2068945"/>
                  </a:cubicBezTo>
                  <a:cubicBezTo>
                    <a:pt x="726803" y="2033271"/>
                    <a:pt x="736341" y="2032940"/>
                    <a:pt x="701963" y="2004291"/>
                  </a:cubicBezTo>
                  <a:cubicBezTo>
                    <a:pt x="668079" y="1976054"/>
                    <a:pt x="675400" y="1989489"/>
                    <a:pt x="628072" y="1976581"/>
                  </a:cubicBezTo>
                  <a:cubicBezTo>
                    <a:pt x="582637" y="1964190"/>
                    <a:pt x="623454" y="2007369"/>
                    <a:pt x="554181" y="1967345"/>
                  </a:cubicBezTo>
                  <a:close/>
                </a:path>
              </a:pathLst>
            </a:cu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66FFCC"/>
                </a:solidFill>
              </a:endParaRPr>
            </a:p>
          </p:txBody>
        </p:sp>
        <p:grpSp>
          <p:nvGrpSpPr>
            <p:cNvPr id="7175" name="Group 16"/>
            <p:cNvGrpSpPr>
              <a:grpSpLocks/>
            </p:cNvGrpSpPr>
            <p:nvPr/>
          </p:nvGrpSpPr>
          <p:grpSpPr bwMode="auto">
            <a:xfrm>
              <a:off x="6602413" y="1866900"/>
              <a:ext cx="2139950" cy="990600"/>
              <a:chOff x="6770255" y="1219200"/>
              <a:chExt cx="2140527" cy="990600"/>
            </a:xfrm>
          </p:grpSpPr>
          <p:sp>
            <p:nvSpPr>
              <p:cNvPr id="7182" name="TextBox 5"/>
              <p:cNvSpPr txBox="1">
                <a:spLocks noChangeArrowheads="1"/>
              </p:cNvSpPr>
              <p:nvPr/>
            </p:nvSpPr>
            <p:spPr bwMode="auto">
              <a:xfrm>
                <a:off x="6770255" y="1219200"/>
                <a:ext cx="21405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Comic Sans MS" pitchFamily="66" charset="0"/>
                  </a:rPr>
                  <a:t>Community boundary</a:t>
                </a:r>
              </a:p>
            </p:txBody>
          </p:sp>
          <p:sp>
            <p:nvSpPr>
              <p:cNvPr id="7" name="Curved Left Arrow 6"/>
              <p:cNvSpPr/>
              <p:nvPr/>
            </p:nvSpPr>
            <p:spPr>
              <a:xfrm>
                <a:off x="8077119" y="1557384"/>
                <a:ext cx="228662" cy="65247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7176" name="TextBox 7"/>
            <p:cNvSpPr txBox="1">
              <a:spLocks noChangeArrowheads="1"/>
            </p:cNvSpPr>
            <p:nvPr/>
          </p:nvSpPr>
          <p:spPr bwMode="auto">
            <a:xfrm>
              <a:off x="6500813" y="4852988"/>
              <a:ext cx="1752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Comic Sans MS" pitchFamily="66" charset="0"/>
                </a:rPr>
                <a:t>Community Culture</a:t>
              </a:r>
            </a:p>
          </p:txBody>
        </p:sp>
        <p:cxnSp>
          <p:nvCxnSpPr>
            <p:cNvPr id="10" name="Straight Connector 9"/>
            <p:cNvCxnSpPr/>
            <p:nvPr/>
          </p:nvCxnSpPr>
          <p:spPr>
            <a:xfrm>
              <a:off x="4200525" y="2921064"/>
              <a:ext cx="2351088" cy="838222"/>
            </a:xfrm>
            <a:prstGeom prst="line">
              <a:avLst/>
            </a:prstGeom>
            <a:ln w="571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200525" y="3733885"/>
              <a:ext cx="2351088" cy="1484351"/>
            </a:xfrm>
            <a:prstGeom prst="line">
              <a:avLst/>
            </a:prstGeom>
            <a:ln w="571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022725" y="3591006"/>
              <a:ext cx="1600200" cy="646130"/>
            </a:xfrm>
            <a:prstGeom prst="rect">
              <a:avLst/>
            </a:prstGeom>
            <a:solidFill>
              <a:schemeClr val="bg1"/>
            </a:solidFill>
            <a:ln>
              <a:solidFill>
                <a:schemeClr val="tx2">
                  <a:lumMod val="95000"/>
                  <a:lumOff val="5000"/>
                </a:schemeClr>
              </a:solidFill>
            </a:ln>
          </p:spPr>
          <p:txBody>
            <a:bodyPr>
              <a:spAutoFit/>
            </a:bodyPr>
            <a:lstStyle/>
            <a:p>
              <a:pPr algn="ctr">
                <a:defRPr/>
              </a:pPr>
              <a:r>
                <a:rPr lang="en-US" sz="1800" dirty="0"/>
                <a:t>Project Intrusion</a:t>
              </a:r>
            </a:p>
          </p:txBody>
        </p:sp>
        <p:sp>
          <p:nvSpPr>
            <p:cNvPr id="7180" name="TextBox 17"/>
            <p:cNvSpPr txBox="1">
              <a:spLocks noChangeArrowheads="1"/>
            </p:cNvSpPr>
            <p:nvPr/>
          </p:nvSpPr>
          <p:spPr bwMode="auto">
            <a:xfrm>
              <a:off x="3905250" y="1219200"/>
              <a:ext cx="423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Comic Sans MS" pitchFamily="66" charset="0"/>
                </a:rPr>
                <a:t>Formal Impact Model</a:t>
              </a:r>
            </a:p>
          </p:txBody>
        </p:sp>
        <p:pic>
          <p:nvPicPr>
            <p:cNvPr id="718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6005"/>
              <a:ext cx="647374" cy="45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1" name="TextBox 13"/>
          <p:cNvSpPr txBox="1">
            <a:spLocks noChangeArrowheads="1"/>
          </p:cNvSpPr>
          <p:nvPr/>
        </p:nvSpPr>
        <p:spPr bwMode="auto">
          <a:xfrm>
            <a:off x="1104900" y="6408738"/>
            <a:ext cx="22288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latin typeface="Comic Sans MS" pitchFamily="66" charset="0"/>
              </a:rPr>
              <a:t>©2014 James Kent Associates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813" y="306388"/>
            <a:ext cx="9086851" cy="6335712"/>
            <a:chOff x="-23813" y="306388"/>
            <a:chExt cx="9086851" cy="6335712"/>
          </a:xfrm>
        </p:grpSpPr>
        <p:sp>
          <p:nvSpPr>
            <p:cNvPr id="3" name="TextBox 1"/>
            <p:cNvSpPr txBox="1">
              <a:spLocks noChangeArrowheads="1"/>
            </p:cNvSpPr>
            <p:nvPr/>
          </p:nvSpPr>
          <p:spPr bwMode="auto">
            <a:xfrm>
              <a:off x="228600" y="306388"/>
              <a:ext cx="2057400" cy="457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a:latin typeface="Arial" charset="0"/>
                  <a:cs typeface="Arial" charset="0"/>
                </a:rPr>
                <a:t>Headlines</a:t>
              </a:r>
            </a:p>
          </p:txBody>
        </p:sp>
        <p:sp>
          <p:nvSpPr>
            <p:cNvPr id="4" name="TextBox 2"/>
            <p:cNvSpPr txBox="1">
              <a:spLocks noChangeArrowheads="1"/>
            </p:cNvSpPr>
            <p:nvPr/>
          </p:nvSpPr>
          <p:spPr bwMode="auto">
            <a:xfrm rot="1196982">
              <a:off x="4187825" y="974725"/>
              <a:ext cx="4806950" cy="923925"/>
            </a:xfrm>
            <a:prstGeom prst="rect">
              <a:avLst/>
            </a:prstGeom>
            <a:solidFill>
              <a:srgbClr val="F8FC42"/>
            </a:solidFill>
            <a:ln w="19050">
              <a:solidFill>
                <a:schemeClr val="tx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Comic Sans MS" pitchFamily="66" charset="0"/>
                </a:rPr>
                <a:t>Romanian Farmers Choose Subsistence Over Shale Gas</a:t>
              </a:r>
            </a:p>
            <a:p>
              <a:pPr algn="ctr" eaLnBrk="1" hangingPunct="1">
                <a:spcBef>
                  <a:spcPct val="0"/>
                </a:spcBef>
                <a:buFontTx/>
                <a:buNone/>
              </a:pPr>
              <a:r>
                <a:rPr lang="en-US" altLang="en-US" sz="1800" u="sng">
                  <a:latin typeface="Comic Sans MS" pitchFamily="66" charset="0"/>
                </a:rPr>
                <a:t>SUN Newspapers-UK</a:t>
              </a:r>
              <a:r>
                <a:rPr lang="en-US" altLang="en-US" sz="1800">
                  <a:latin typeface="Comic Sans MS" pitchFamily="66" charset="0"/>
                </a:rPr>
                <a:t>, October 27, 2013</a:t>
              </a:r>
            </a:p>
          </p:txBody>
        </p:sp>
        <p:sp>
          <p:nvSpPr>
            <p:cNvPr id="5" name="TextBox 3"/>
            <p:cNvSpPr txBox="1">
              <a:spLocks noChangeArrowheads="1"/>
            </p:cNvSpPr>
            <p:nvPr/>
          </p:nvSpPr>
          <p:spPr bwMode="auto">
            <a:xfrm rot="20227122">
              <a:off x="-23813" y="1938338"/>
              <a:ext cx="4275138" cy="922337"/>
            </a:xfrm>
            <a:prstGeom prst="rect">
              <a:avLst/>
            </a:prstGeom>
            <a:solidFill>
              <a:srgbClr val="66CCFF"/>
            </a:solidFill>
            <a:ln w="19050">
              <a:solidFill>
                <a:schemeClr val="tx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Comic Sans MS" pitchFamily="66" charset="0"/>
                </a:rPr>
                <a:t>Gazi Park Protests Spread From Istanbul to Ankara</a:t>
              </a:r>
            </a:p>
            <a:p>
              <a:pPr algn="ctr" eaLnBrk="1" hangingPunct="1">
                <a:spcBef>
                  <a:spcPct val="0"/>
                </a:spcBef>
                <a:buFontTx/>
                <a:buNone/>
              </a:pPr>
              <a:r>
                <a:rPr lang="en-US" altLang="en-US" sz="1800" u="sng">
                  <a:latin typeface="Comic Sans MS" pitchFamily="66" charset="0"/>
                </a:rPr>
                <a:t>The Times of India</a:t>
              </a:r>
              <a:r>
                <a:rPr lang="en-US" altLang="en-US" sz="1800">
                  <a:latin typeface="Comic Sans MS" pitchFamily="66" charset="0"/>
                </a:rPr>
                <a:t>, May 31, 2013 </a:t>
              </a:r>
            </a:p>
          </p:txBody>
        </p:sp>
        <p:sp>
          <p:nvSpPr>
            <p:cNvPr id="6" name="TextBox 4"/>
            <p:cNvSpPr txBox="1">
              <a:spLocks noChangeArrowheads="1"/>
            </p:cNvSpPr>
            <p:nvPr/>
          </p:nvSpPr>
          <p:spPr bwMode="auto">
            <a:xfrm rot="1213251">
              <a:off x="4316413" y="2120900"/>
              <a:ext cx="3924300" cy="923925"/>
            </a:xfrm>
            <a:prstGeom prst="rect">
              <a:avLst/>
            </a:prstGeom>
            <a:solidFill>
              <a:srgbClr val="66CCFF"/>
            </a:solidFill>
            <a:ln w="19050">
              <a:solidFill>
                <a:schemeClr val="tx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Arial" charset="0"/>
                  <a:cs typeface="Arial" charset="0"/>
                </a:rPr>
                <a:t>Gazi Park Protesters  Form Political Party </a:t>
              </a:r>
            </a:p>
            <a:p>
              <a:pPr algn="ctr" eaLnBrk="1" hangingPunct="1">
                <a:spcBef>
                  <a:spcPct val="0"/>
                </a:spcBef>
                <a:buFontTx/>
                <a:buNone/>
              </a:pPr>
              <a:r>
                <a:rPr lang="en-US" altLang="en-US" sz="1800" u="sng">
                  <a:latin typeface="Arial" charset="0"/>
                  <a:cs typeface="Arial" charset="0"/>
                </a:rPr>
                <a:t>PressTV,</a:t>
              </a:r>
              <a:r>
                <a:rPr lang="en-US" altLang="en-US" sz="1800">
                  <a:latin typeface="Arial" charset="0"/>
                  <a:cs typeface="Arial" charset="0"/>
                </a:rPr>
                <a:t> Istanbul, October 25, 2013</a:t>
              </a:r>
            </a:p>
          </p:txBody>
        </p:sp>
        <p:sp>
          <p:nvSpPr>
            <p:cNvPr id="7" name="TextBox 5"/>
            <p:cNvSpPr txBox="1">
              <a:spLocks noChangeArrowheads="1"/>
            </p:cNvSpPr>
            <p:nvPr/>
          </p:nvSpPr>
          <p:spPr bwMode="auto">
            <a:xfrm rot="20236156">
              <a:off x="190500" y="3355975"/>
              <a:ext cx="4191000" cy="923925"/>
            </a:xfrm>
            <a:prstGeom prst="rect">
              <a:avLst/>
            </a:prstGeom>
            <a:solidFill>
              <a:srgbClr val="66FF66"/>
            </a:solidFill>
            <a:ln w="19050">
              <a:solidFill>
                <a:schemeClr val="tx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Arial" charset="0"/>
                  <a:cs typeface="Arial" charset="0"/>
                </a:rPr>
                <a:t>Rise in San Paulo Bus Fares Sparks Mass Protests</a:t>
              </a:r>
            </a:p>
            <a:p>
              <a:pPr algn="ctr" eaLnBrk="1" hangingPunct="1">
                <a:spcBef>
                  <a:spcPct val="0"/>
                </a:spcBef>
                <a:buFontTx/>
                <a:buNone/>
              </a:pPr>
              <a:r>
                <a:rPr lang="en-US" altLang="en-US" sz="1800" u="sng">
                  <a:latin typeface="Arial" charset="0"/>
                  <a:cs typeface="Arial" charset="0"/>
                </a:rPr>
                <a:t>The Rio Times</a:t>
              </a:r>
              <a:r>
                <a:rPr lang="en-US" altLang="en-US" sz="1800">
                  <a:latin typeface="Arial" charset="0"/>
                  <a:cs typeface="Arial" charset="0"/>
                </a:rPr>
                <a:t>, June 18, 2013</a:t>
              </a:r>
            </a:p>
          </p:txBody>
        </p:sp>
        <p:sp>
          <p:nvSpPr>
            <p:cNvPr id="8" name="TextBox 6"/>
            <p:cNvSpPr txBox="1">
              <a:spLocks noChangeArrowheads="1"/>
            </p:cNvSpPr>
            <p:nvPr/>
          </p:nvSpPr>
          <p:spPr bwMode="auto">
            <a:xfrm rot="1200121">
              <a:off x="4411663" y="3444875"/>
              <a:ext cx="3733800" cy="922338"/>
            </a:xfrm>
            <a:prstGeom prst="rect">
              <a:avLst/>
            </a:prstGeom>
            <a:solidFill>
              <a:srgbClr val="66FF66"/>
            </a:solidFill>
            <a:ln w="19050">
              <a:solidFill>
                <a:schemeClr val="tx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Arial" charset="0"/>
                  <a:cs typeface="Arial" charset="0"/>
                </a:rPr>
                <a:t>Hundreds of Thousands March in Brazil Protests</a:t>
              </a:r>
            </a:p>
            <a:p>
              <a:pPr algn="ctr" eaLnBrk="1" hangingPunct="1">
                <a:spcBef>
                  <a:spcPct val="0"/>
                </a:spcBef>
                <a:buFontTx/>
                <a:buNone/>
              </a:pPr>
              <a:r>
                <a:rPr lang="en-US" altLang="en-US" sz="1800" u="sng">
                  <a:latin typeface="Arial" charset="0"/>
                  <a:cs typeface="Arial" charset="0"/>
                </a:rPr>
                <a:t>World News</a:t>
              </a:r>
              <a:r>
                <a:rPr lang="en-US" altLang="en-US" sz="1800">
                  <a:latin typeface="Arial" charset="0"/>
                  <a:cs typeface="Arial" charset="0"/>
                </a:rPr>
                <a:t>, June 21, 2013</a:t>
              </a:r>
            </a:p>
          </p:txBody>
        </p:sp>
        <p:sp>
          <p:nvSpPr>
            <p:cNvPr id="9" name="TextBox 7"/>
            <p:cNvSpPr txBox="1">
              <a:spLocks noChangeArrowheads="1"/>
            </p:cNvSpPr>
            <p:nvPr/>
          </p:nvSpPr>
          <p:spPr bwMode="auto">
            <a:xfrm>
              <a:off x="157163" y="5257800"/>
              <a:ext cx="4222750" cy="923925"/>
            </a:xfrm>
            <a:prstGeom prst="rect">
              <a:avLst/>
            </a:prstGeom>
            <a:solidFill>
              <a:srgbClr val="FF99FF"/>
            </a:solidFill>
            <a:ln w="19050">
              <a:solidFill>
                <a:schemeClr val="tx1"/>
              </a:solidFill>
              <a:miter lim="800000"/>
              <a:headEnd/>
              <a:tailEnd/>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Arial" charset="0"/>
                  <a:cs typeface="Arial" charset="0"/>
                </a:rPr>
                <a:t>Greek Prime Minister Folds, Will Restart Public Broadcaster</a:t>
              </a:r>
            </a:p>
            <a:p>
              <a:pPr algn="ctr" eaLnBrk="1" hangingPunct="1">
                <a:spcBef>
                  <a:spcPct val="0"/>
                </a:spcBef>
                <a:buFontTx/>
                <a:buNone/>
              </a:pPr>
              <a:r>
                <a:rPr lang="en-US" altLang="en-US" sz="1800" u="sng">
                  <a:latin typeface="Arial" charset="0"/>
                  <a:cs typeface="Arial" charset="0"/>
                </a:rPr>
                <a:t>Zero Hedge</a:t>
              </a:r>
              <a:r>
                <a:rPr lang="en-US" altLang="en-US" sz="1800">
                  <a:latin typeface="Arial" charset="0"/>
                  <a:cs typeface="Arial" charset="0"/>
                </a:rPr>
                <a:t>, June 17, 2013</a:t>
              </a:r>
            </a:p>
          </p:txBody>
        </p:sp>
        <p:sp>
          <p:nvSpPr>
            <p:cNvPr id="10" name="TextBox 9"/>
            <p:cNvSpPr txBox="1"/>
            <p:nvPr/>
          </p:nvSpPr>
          <p:spPr>
            <a:xfrm>
              <a:off x="4476750" y="5719763"/>
              <a:ext cx="4586288" cy="922337"/>
            </a:xfrm>
            <a:prstGeom prst="rect">
              <a:avLst/>
            </a:prstGeom>
            <a:solidFill>
              <a:schemeClr val="accent1">
                <a:lumMod val="40000"/>
                <a:lumOff val="60000"/>
              </a:schemeClr>
            </a:solidFill>
            <a:ln w="19050">
              <a:solidFill>
                <a:schemeClr val="tx1"/>
              </a:solidFill>
            </a:ln>
          </p:spPr>
          <p:txBody>
            <a:bodyPr>
              <a:spAutoFit/>
            </a:bodyPr>
            <a:lstStyle/>
            <a:p>
              <a:pPr algn="ctr">
                <a:defRPr/>
              </a:pPr>
              <a:r>
                <a:rPr lang="en-US" sz="1800" dirty="0">
                  <a:latin typeface="Arial" panose="020B0604020202020204" pitchFamily="34" charset="0"/>
                  <a:cs typeface="Arial" panose="020B0604020202020204" pitchFamily="34" charset="0"/>
                </a:rPr>
                <a:t>Chino Hills Residents Win Battle Over Power Poles</a:t>
              </a:r>
            </a:p>
            <a:p>
              <a:pPr algn="ctr">
                <a:defRPr/>
              </a:pPr>
              <a:r>
                <a:rPr lang="en-US" sz="1800" u="sng" dirty="0">
                  <a:latin typeface="Arial" panose="020B0604020202020204" pitchFamily="34" charset="0"/>
                  <a:cs typeface="Arial" panose="020B0604020202020204" pitchFamily="34" charset="0"/>
                </a:rPr>
                <a:t>Inland Empire News</a:t>
              </a:r>
              <a:r>
                <a:rPr lang="en-US" sz="1800" dirty="0">
                  <a:latin typeface="Arial" panose="020B0604020202020204" pitchFamily="34" charset="0"/>
                  <a:cs typeface="Arial" panose="020B0604020202020204" pitchFamily="34" charset="0"/>
                </a:rPr>
                <a:t>, September 25, 2013</a:t>
              </a:r>
            </a:p>
          </p:txBody>
        </p:sp>
      </p:grpSp>
    </p:spTree>
    <p:extLst>
      <p:ext uri="{BB962C8B-B14F-4D97-AF65-F5344CB8AC3E}">
        <p14:creationId xmlns:p14="http://schemas.microsoft.com/office/powerpoint/2010/main" val="2989022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2"/>
          <p:cNvGrpSpPr>
            <a:grpSpLocks/>
          </p:cNvGrpSpPr>
          <p:nvPr/>
        </p:nvGrpSpPr>
        <p:grpSpPr bwMode="auto">
          <a:xfrm>
            <a:off x="228600" y="457200"/>
            <a:ext cx="8575675" cy="6096000"/>
            <a:chOff x="228600" y="457200"/>
            <a:chExt cx="8575675" cy="6096150"/>
          </a:xfrm>
        </p:grpSpPr>
        <p:sp>
          <p:nvSpPr>
            <p:cNvPr id="8196" name="Rectangle 4"/>
            <p:cNvSpPr txBox="1">
              <a:spLocks noChangeArrowheads="1"/>
            </p:cNvSpPr>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400">
                  <a:solidFill>
                    <a:schemeClr val="tx2"/>
                  </a:solidFill>
                  <a:latin typeface="Comic Sans MS" pitchFamily="66" charset="0"/>
                </a:rPr>
                <a:t>NEW MODEL--Effective</a:t>
              </a:r>
            </a:p>
          </p:txBody>
        </p:sp>
        <p:sp>
          <p:nvSpPr>
            <p:cNvPr id="8197" name="Rectangle 6"/>
            <p:cNvSpPr txBox="1">
              <a:spLocks noChangeArrowheads="1"/>
            </p:cNvSpPr>
            <p:nvPr/>
          </p:nvSpPr>
          <p:spPr bwMode="auto">
            <a:xfrm>
              <a:off x="228600" y="1600200"/>
              <a:ext cx="4038600" cy="4267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buFont typeface="Wingdings" pitchFamily="2" charset="2"/>
                <a:buNone/>
              </a:pPr>
              <a:r>
                <a:rPr lang="en-US" altLang="en-US" sz="2800" b="1">
                  <a:latin typeface="Comic Sans MS" pitchFamily="66" charset="0"/>
                </a:rPr>
                <a:t>Social Ecology Approach  </a:t>
              </a:r>
            </a:p>
            <a:p>
              <a:pPr algn="ctr">
                <a:buFont typeface="Wingdings" pitchFamily="2" charset="2"/>
                <a:buNone/>
              </a:pPr>
              <a:r>
                <a:rPr lang="en-US" altLang="en-US" sz="2800" b="1">
                  <a:latin typeface="Comic Sans MS" pitchFamily="66" charset="0"/>
                </a:rPr>
                <a:t>         </a:t>
              </a:r>
            </a:p>
            <a:p>
              <a:pPr algn="ctr">
                <a:buFontTx/>
                <a:buChar char="•"/>
              </a:pPr>
              <a:r>
                <a:rPr lang="en-US" altLang="en-US" sz="2800">
                  <a:latin typeface="Comic Sans MS" pitchFamily="66" charset="0"/>
                </a:rPr>
                <a:t>Learn</a:t>
              </a:r>
            </a:p>
            <a:p>
              <a:pPr algn="ctr">
                <a:buFontTx/>
                <a:buChar char="•"/>
              </a:pPr>
              <a:endParaRPr lang="en-US" altLang="en-US" sz="2800">
                <a:latin typeface="Comic Sans MS" pitchFamily="66" charset="0"/>
              </a:endParaRPr>
            </a:p>
            <a:p>
              <a:pPr algn="ctr">
                <a:buFontTx/>
                <a:buChar char="•"/>
              </a:pPr>
              <a:r>
                <a:rPr lang="en-US" altLang="en-US" sz="2800">
                  <a:latin typeface="Comic Sans MS" pitchFamily="66" charset="0"/>
                </a:rPr>
                <a:t>Engage</a:t>
              </a:r>
            </a:p>
            <a:p>
              <a:pPr algn="ctr">
                <a:buFontTx/>
                <a:buChar char="•"/>
              </a:pPr>
              <a:endParaRPr lang="en-US" altLang="en-US" sz="2800">
                <a:latin typeface="Comic Sans MS" pitchFamily="66" charset="0"/>
              </a:endParaRPr>
            </a:p>
            <a:p>
              <a:pPr algn="ctr">
                <a:buFontTx/>
                <a:buChar char="•"/>
              </a:pPr>
              <a:r>
                <a:rPr lang="en-US" altLang="en-US" sz="2800">
                  <a:latin typeface="Comic Sans MS" pitchFamily="66" charset="0"/>
                </a:rPr>
                <a:t>Benefit</a:t>
              </a:r>
            </a:p>
          </p:txBody>
        </p:sp>
        <p:sp>
          <p:nvSpPr>
            <p:cNvPr id="4" name="Freeform 3"/>
            <p:cNvSpPr/>
            <p:nvPr/>
          </p:nvSpPr>
          <p:spPr bwMode="auto">
            <a:xfrm>
              <a:off x="4876800" y="2667054"/>
              <a:ext cx="3260725" cy="3333832"/>
            </a:xfrm>
            <a:custGeom>
              <a:avLst/>
              <a:gdLst>
                <a:gd name="connsiteX0" fmla="*/ 554181 w 3260436"/>
                <a:gd name="connsiteY0" fmla="*/ 1967345 h 3334327"/>
                <a:gd name="connsiteX1" fmla="*/ 212436 w 3260436"/>
                <a:gd name="connsiteY1" fmla="*/ 1736436 h 3334327"/>
                <a:gd name="connsiteX2" fmla="*/ 166254 w 3260436"/>
                <a:gd name="connsiteY2" fmla="*/ 1662545 h 3334327"/>
                <a:gd name="connsiteX3" fmla="*/ 138545 w 3260436"/>
                <a:gd name="connsiteY3" fmla="*/ 1625600 h 3334327"/>
                <a:gd name="connsiteX4" fmla="*/ 46181 w 3260436"/>
                <a:gd name="connsiteY4" fmla="*/ 1422400 h 3334327"/>
                <a:gd name="connsiteX5" fmla="*/ 9236 w 3260436"/>
                <a:gd name="connsiteY5" fmla="*/ 1293091 h 3334327"/>
                <a:gd name="connsiteX6" fmla="*/ 0 w 3260436"/>
                <a:gd name="connsiteY6" fmla="*/ 1246909 h 3334327"/>
                <a:gd name="connsiteX7" fmla="*/ 9236 w 3260436"/>
                <a:gd name="connsiteY7" fmla="*/ 628072 h 3334327"/>
                <a:gd name="connsiteX8" fmla="*/ 46181 w 3260436"/>
                <a:gd name="connsiteY8" fmla="*/ 544945 h 3334327"/>
                <a:gd name="connsiteX9" fmla="*/ 73890 w 3260436"/>
                <a:gd name="connsiteY9" fmla="*/ 461818 h 3334327"/>
                <a:gd name="connsiteX10" fmla="*/ 193963 w 3260436"/>
                <a:gd name="connsiteY10" fmla="*/ 203200 h 3334327"/>
                <a:gd name="connsiteX11" fmla="*/ 221672 w 3260436"/>
                <a:gd name="connsiteY11" fmla="*/ 129309 h 3334327"/>
                <a:gd name="connsiteX12" fmla="*/ 240145 w 3260436"/>
                <a:gd name="connsiteY12" fmla="*/ 92363 h 3334327"/>
                <a:gd name="connsiteX13" fmla="*/ 350981 w 3260436"/>
                <a:gd name="connsiteY13" fmla="*/ 36945 h 3334327"/>
                <a:gd name="connsiteX14" fmla="*/ 544945 w 3260436"/>
                <a:gd name="connsiteY14" fmla="*/ 0 h 3334327"/>
                <a:gd name="connsiteX15" fmla="*/ 628072 w 3260436"/>
                <a:gd name="connsiteY15" fmla="*/ 18472 h 3334327"/>
                <a:gd name="connsiteX16" fmla="*/ 803563 w 3260436"/>
                <a:gd name="connsiteY16" fmla="*/ 73891 h 3334327"/>
                <a:gd name="connsiteX17" fmla="*/ 979054 w 3260436"/>
                <a:gd name="connsiteY17" fmla="*/ 101600 h 3334327"/>
                <a:gd name="connsiteX18" fmla="*/ 1062181 w 3260436"/>
                <a:gd name="connsiteY18" fmla="*/ 120072 h 3334327"/>
                <a:gd name="connsiteX19" fmla="*/ 1265381 w 3260436"/>
                <a:gd name="connsiteY19" fmla="*/ 147781 h 3334327"/>
                <a:gd name="connsiteX20" fmla="*/ 1865745 w 3260436"/>
                <a:gd name="connsiteY20" fmla="*/ 120072 h 3334327"/>
                <a:gd name="connsiteX21" fmla="*/ 2087418 w 3260436"/>
                <a:gd name="connsiteY21" fmla="*/ 92363 h 3334327"/>
                <a:gd name="connsiteX22" fmla="*/ 2142836 w 3260436"/>
                <a:gd name="connsiteY22" fmla="*/ 83127 h 3334327"/>
                <a:gd name="connsiteX23" fmla="*/ 2207490 w 3260436"/>
                <a:gd name="connsiteY23" fmla="*/ 64654 h 3334327"/>
                <a:gd name="connsiteX24" fmla="*/ 2475345 w 3260436"/>
                <a:gd name="connsiteY24" fmla="*/ 73891 h 3334327"/>
                <a:gd name="connsiteX25" fmla="*/ 2641600 w 3260436"/>
                <a:gd name="connsiteY25" fmla="*/ 138545 h 3334327"/>
                <a:gd name="connsiteX26" fmla="*/ 2900218 w 3260436"/>
                <a:gd name="connsiteY26" fmla="*/ 295563 h 3334327"/>
                <a:gd name="connsiteX27" fmla="*/ 3001818 w 3260436"/>
                <a:gd name="connsiteY27" fmla="*/ 387927 h 3334327"/>
                <a:gd name="connsiteX28" fmla="*/ 3038763 w 3260436"/>
                <a:gd name="connsiteY28" fmla="*/ 498763 h 3334327"/>
                <a:gd name="connsiteX29" fmla="*/ 3066472 w 3260436"/>
                <a:gd name="connsiteY29" fmla="*/ 637309 h 3334327"/>
                <a:gd name="connsiteX30" fmla="*/ 3112654 w 3260436"/>
                <a:gd name="connsiteY30" fmla="*/ 1560945 h 3334327"/>
                <a:gd name="connsiteX31" fmla="*/ 3140363 w 3260436"/>
                <a:gd name="connsiteY31" fmla="*/ 1754909 h 3334327"/>
                <a:gd name="connsiteX32" fmla="*/ 3168072 w 3260436"/>
                <a:gd name="connsiteY32" fmla="*/ 1911927 h 3334327"/>
                <a:gd name="connsiteX33" fmla="*/ 3195781 w 3260436"/>
                <a:gd name="connsiteY33" fmla="*/ 2087418 h 3334327"/>
                <a:gd name="connsiteX34" fmla="*/ 3205018 w 3260436"/>
                <a:gd name="connsiteY34" fmla="*/ 2207491 h 3334327"/>
                <a:gd name="connsiteX35" fmla="*/ 3251200 w 3260436"/>
                <a:gd name="connsiteY35" fmla="*/ 2456872 h 3334327"/>
                <a:gd name="connsiteX36" fmla="*/ 3260436 w 3260436"/>
                <a:gd name="connsiteY36" fmla="*/ 2613891 h 3334327"/>
                <a:gd name="connsiteX37" fmla="*/ 3251200 w 3260436"/>
                <a:gd name="connsiteY37" fmla="*/ 2780145 h 3334327"/>
                <a:gd name="connsiteX38" fmla="*/ 3195781 w 3260436"/>
                <a:gd name="connsiteY38" fmla="*/ 3057236 h 3334327"/>
                <a:gd name="connsiteX39" fmla="*/ 3149600 w 3260436"/>
                <a:gd name="connsiteY39" fmla="*/ 3186545 h 3334327"/>
                <a:gd name="connsiteX40" fmla="*/ 3066472 w 3260436"/>
                <a:gd name="connsiteY40" fmla="*/ 3306618 h 3334327"/>
                <a:gd name="connsiteX41" fmla="*/ 2992581 w 3260436"/>
                <a:gd name="connsiteY41" fmla="*/ 3334327 h 3334327"/>
                <a:gd name="connsiteX42" fmla="*/ 2576945 w 3260436"/>
                <a:gd name="connsiteY42" fmla="*/ 3315854 h 3334327"/>
                <a:gd name="connsiteX43" fmla="*/ 2475345 w 3260436"/>
                <a:gd name="connsiteY43" fmla="*/ 3306618 h 3334327"/>
                <a:gd name="connsiteX44" fmla="*/ 2410690 w 3260436"/>
                <a:gd name="connsiteY44" fmla="*/ 3260436 h 3334327"/>
                <a:gd name="connsiteX45" fmla="*/ 2179781 w 3260436"/>
                <a:gd name="connsiteY45" fmla="*/ 3140363 h 3334327"/>
                <a:gd name="connsiteX46" fmla="*/ 2133600 w 3260436"/>
                <a:gd name="connsiteY46" fmla="*/ 3131127 h 3334327"/>
                <a:gd name="connsiteX47" fmla="*/ 2022763 w 3260436"/>
                <a:gd name="connsiteY47" fmla="*/ 3084945 h 3334327"/>
                <a:gd name="connsiteX48" fmla="*/ 1847272 w 3260436"/>
                <a:gd name="connsiteY48" fmla="*/ 3020291 h 3334327"/>
                <a:gd name="connsiteX49" fmla="*/ 1736436 w 3260436"/>
                <a:gd name="connsiteY49" fmla="*/ 2946400 h 3334327"/>
                <a:gd name="connsiteX50" fmla="*/ 1607127 w 3260436"/>
                <a:gd name="connsiteY50" fmla="*/ 2844800 h 3334327"/>
                <a:gd name="connsiteX51" fmla="*/ 1468581 w 3260436"/>
                <a:gd name="connsiteY51" fmla="*/ 2789381 h 3334327"/>
                <a:gd name="connsiteX52" fmla="*/ 1394690 w 3260436"/>
                <a:gd name="connsiteY52" fmla="*/ 2770909 h 3334327"/>
                <a:gd name="connsiteX53" fmla="*/ 1265381 w 3260436"/>
                <a:gd name="connsiteY53" fmla="*/ 2715491 h 3334327"/>
                <a:gd name="connsiteX54" fmla="*/ 1043709 w 3260436"/>
                <a:gd name="connsiteY54" fmla="*/ 2595418 h 3334327"/>
                <a:gd name="connsiteX55" fmla="*/ 969818 w 3260436"/>
                <a:gd name="connsiteY55" fmla="*/ 2540000 h 3334327"/>
                <a:gd name="connsiteX56" fmla="*/ 942109 w 3260436"/>
                <a:gd name="connsiteY56" fmla="*/ 2493818 h 3334327"/>
                <a:gd name="connsiteX57" fmla="*/ 905163 w 3260436"/>
                <a:gd name="connsiteY57" fmla="*/ 2438400 h 3334327"/>
                <a:gd name="connsiteX58" fmla="*/ 895927 w 3260436"/>
                <a:gd name="connsiteY58" fmla="*/ 2382981 h 3334327"/>
                <a:gd name="connsiteX59" fmla="*/ 886690 w 3260436"/>
                <a:gd name="connsiteY59" fmla="*/ 2355272 h 3334327"/>
                <a:gd name="connsiteX60" fmla="*/ 877454 w 3260436"/>
                <a:gd name="connsiteY60" fmla="*/ 2299854 h 3334327"/>
                <a:gd name="connsiteX61" fmla="*/ 858981 w 3260436"/>
                <a:gd name="connsiteY61" fmla="*/ 2207491 h 3334327"/>
                <a:gd name="connsiteX62" fmla="*/ 831272 w 3260436"/>
                <a:gd name="connsiteY62" fmla="*/ 2179781 h 3334327"/>
                <a:gd name="connsiteX63" fmla="*/ 812800 w 3260436"/>
                <a:gd name="connsiteY63" fmla="*/ 2142836 h 3334327"/>
                <a:gd name="connsiteX64" fmla="*/ 785090 w 3260436"/>
                <a:gd name="connsiteY64" fmla="*/ 2096654 h 3334327"/>
                <a:gd name="connsiteX65" fmla="*/ 757381 w 3260436"/>
                <a:gd name="connsiteY65" fmla="*/ 2068945 h 3334327"/>
                <a:gd name="connsiteX66" fmla="*/ 701963 w 3260436"/>
                <a:gd name="connsiteY66" fmla="*/ 2004291 h 3334327"/>
                <a:gd name="connsiteX67" fmla="*/ 628072 w 3260436"/>
                <a:gd name="connsiteY67" fmla="*/ 1976581 h 3334327"/>
                <a:gd name="connsiteX68" fmla="*/ 554181 w 3260436"/>
                <a:gd name="connsiteY68" fmla="*/ 1967345 h 333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260436" h="3334327">
                  <a:moveTo>
                    <a:pt x="554181" y="1967345"/>
                  </a:moveTo>
                  <a:cubicBezTo>
                    <a:pt x="484908" y="1927321"/>
                    <a:pt x="403140" y="1895356"/>
                    <a:pt x="212436" y="1736436"/>
                  </a:cubicBezTo>
                  <a:cubicBezTo>
                    <a:pt x="190123" y="1717842"/>
                    <a:pt x="182365" y="1686712"/>
                    <a:pt x="166254" y="1662545"/>
                  </a:cubicBezTo>
                  <a:cubicBezTo>
                    <a:pt x="157715" y="1649737"/>
                    <a:pt x="146092" y="1639017"/>
                    <a:pt x="138545" y="1625600"/>
                  </a:cubicBezTo>
                  <a:cubicBezTo>
                    <a:pt x="89915" y="1539147"/>
                    <a:pt x="81114" y="1509732"/>
                    <a:pt x="46181" y="1422400"/>
                  </a:cubicBezTo>
                  <a:cubicBezTo>
                    <a:pt x="25363" y="1318308"/>
                    <a:pt x="52800" y="1445567"/>
                    <a:pt x="9236" y="1293091"/>
                  </a:cubicBezTo>
                  <a:cubicBezTo>
                    <a:pt x="4923" y="1277996"/>
                    <a:pt x="3079" y="1262303"/>
                    <a:pt x="0" y="1246909"/>
                  </a:cubicBezTo>
                  <a:cubicBezTo>
                    <a:pt x="3079" y="1040630"/>
                    <a:pt x="-4307" y="833929"/>
                    <a:pt x="9236" y="628072"/>
                  </a:cubicBezTo>
                  <a:cubicBezTo>
                    <a:pt x="11227" y="597815"/>
                    <a:pt x="35191" y="573206"/>
                    <a:pt x="46181" y="544945"/>
                  </a:cubicBezTo>
                  <a:cubicBezTo>
                    <a:pt x="56767" y="517723"/>
                    <a:pt x="62297" y="488627"/>
                    <a:pt x="73890" y="461818"/>
                  </a:cubicBezTo>
                  <a:cubicBezTo>
                    <a:pt x="111614" y="374581"/>
                    <a:pt x="153939" y="289406"/>
                    <a:pt x="193963" y="203200"/>
                  </a:cubicBezTo>
                  <a:cubicBezTo>
                    <a:pt x="205040" y="179341"/>
                    <a:pt x="211555" y="153591"/>
                    <a:pt x="221672" y="129309"/>
                  </a:cubicBezTo>
                  <a:cubicBezTo>
                    <a:pt x="226968" y="116599"/>
                    <a:pt x="228941" y="100366"/>
                    <a:pt x="240145" y="92363"/>
                  </a:cubicBezTo>
                  <a:cubicBezTo>
                    <a:pt x="273757" y="68354"/>
                    <a:pt x="314036" y="55418"/>
                    <a:pt x="350981" y="36945"/>
                  </a:cubicBezTo>
                  <a:cubicBezTo>
                    <a:pt x="366674" y="29099"/>
                    <a:pt x="499225" y="7620"/>
                    <a:pt x="544945" y="0"/>
                  </a:cubicBezTo>
                  <a:cubicBezTo>
                    <a:pt x="572654" y="6157"/>
                    <a:pt x="600779" y="10674"/>
                    <a:pt x="628072" y="18472"/>
                  </a:cubicBezTo>
                  <a:cubicBezTo>
                    <a:pt x="650111" y="24769"/>
                    <a:pt x="764807" y="66438"/>
                    <a:pt x="803563" y="73891"/>
                  </a:cubicBezTo>
                  <a:cubicBezTo>
                    <a:pt x="861719" y="85075"/>
                    <a:pt x="920755" y="91190"/>
                    <a:pt x="979054" y="101600"/>
                  </a:cubicBezTo>
                  <a:cubicBezTo>
                    <a:pt x="1006997" y="106590"/>
                    <a:pt x="1034126" y="115756"/>
                    <a:pt x="1062181" y="120072"/>
                  </a:cubicBezTo>
                  <a:cubicBezTo>
                    <a:pt x="1370165" y="167453"/>
                    <a:pt x="1127197" y="120145"/>
                    <a:pt x="1265381" y="147781"/>
                  </a:cubicBezTo>
                  <a:cubicBezTo>
                    <a:pt x="1465502" y="138545"/>
                    <a:pt x="1665864" y="133547"/>
                    <a:pt x="1865745" y="120072"/>
                  </a:cubicBezTo>
                  <a:cubicBezTo>
                    <a:pt x="1940042" y="115063"/>
                    <a:pt x="2013605" y="102205"/>
                    <a:pt x="2087418" y="92363"/>
                  </a:cubicBezTo>
                  <a:cubicBezTo>
                    <a:pt x="2105981" y="89888"/>
                    <a:pt x="2124588" y="87338"/>
                    <a:pt x="2142836" y="83127"/>
                  </a:cubicBezTo>
                  <a:cubicBezTo>
                    <a:pt x="2164676" y="78087"/>
                    <a:pt x="2185939" y="70812"/>
                    <a:pt x="2207490" y="64654"/>
                  </a:cubicBezTo>
                  <a:cubicBezTo>
                    <a:pt x="2296775" y="67733"/>
                    <a:pt x="2386316" y="66472"/>
                    <a:pt x="2475345" y="73891"/>
                  </a:cubicBezTo>
                  <a:cubicBezTo>
                    <a:pt x="2520103" y="77621"/>
                    <a:pt x="2611987" y="124518"/>
                    <a:pt x="2641600" y="138545"/>
                  </a:cubicBezTo>
                  <a:cubicBezTo>
                    <a:pt x="2740772" y="185522"/>
                    <a:pt x="2800158" y="221326"/>
                    <a:pt x="2900218" y="295563"/>
                  </a:cubicBezTo>
                  <a:cubicBezTo>
                    <a:pt x="2936975" y="322835"/>
                    <a:pt x="2967951" y="357139"/>
                    <a:pt x="3001818" y="387927"/>
                  </a:cubicBezTo>
                  <a:lnTo>
                    <a:pt x="3038763" y="498763"/>
                  </a:lnTo>
                  <a:cubicBezTo>
                    <a:pt x="3053656" y="543443"/>
                    <a:pt x="3066472" y="637309"/>
                    <a:pt x="3066472" y="637309"/>
                  </a:cubicBezTo>
                  <a:cubicBezTo>
                    <a:pt x="3090825" y="1635759"/>
                    <a:pt x="3042425" y="1104456"/>
                    <a:pt x="3112654" y="1560945"/>
                  </a:cubicBezTo>
                  <a:cubicBezTo>
                    <a:pt x="3122585" y="1625497"/>
                    <a:pt x="3132262" y="1690102"/>
                    <a:pt x="3140363" y="1754909"/>
                  </a:cubicBezTo>
                  <a:cubicBezTo>
                    <a:pt x="3157962" y="1895698"/>
                    <a:pt x="3135068" y="1812912"/>
                    <a:pt x="3168072" y="1911927"/>
                  </a:cubicBezTo>
                  <a:cubicBezTo>
                    <a:pt x="3177308" y="1970424"/>
                    <a:pt x="3188435" y="2028654"/>
                    <a:pt x="3195781" y="2087418"/>
                  </a:cubicBezTo>
                  <a:cubicBezTo>
                    <a:pt x="3200760" y="2127251"/>
                    <a:pt x="3199063" y="2167793"/>
                    <a:pt x="3205018" y="2207491"/>
                  </a:cubicBezTo>
                  <a:cubicBezTo>
                    <a:pt x="3217559" y="2291096"/>
                    <a:pt x="3235806" y="2373745"/>
                    <a:pt x="3251200" y="2456872"/>
                  </a:cubicBezTo>
                  <a:cubicBezTo>
                    <a:pt x="3254279" y="2509212"/>
                    <a:pt x="3260436" y="2561461"/>
                    <a:pt x="3260436" y="2613891"/>
                  </a:cubicBezTo>
                  <a:cubicBezTo>
                    <a:pt x="3260436" y="2669394"/>
                    <a:pt x="3258084" y="2725070"/>
                    <a:pt x="3251200" y="2780145"/>
                  </a:cubicBezTo>
                  <a:cubicBezTo>
                    <a:pt x="3247895" y="2806582"/>
                    <a:pt x="3216870" y="2990956"/>
                    <a:pt x="3195781" y="3057236"/>
                  </a:cubicBezTo>
                  <a:cubicBezTo>
                    <a:pt x="3181904" y="3100851"/>
                    <a:pt x="3166598" y="3144049"/>
                    <a:pt x="3149600" y="3186545"/>
                  </a:cubicBezTo>
                  <a:cubicBezTo>
                    <a:pt x="3133203" y="3227537"/>
                    <a:pt x="3102335" y="3281001"/>
                    <a:pt x="3066472" y="3306618"/>
                  </a:cubicBezTo>
                  <a:cubicBezTo>
                    <a:pt x="3045067" y="3321908"/>
                    <a:pt x="3017211" y="3325091"/>
                    <a:pt x="2992581" y="3334327"/>
                  </a:cubicBezTo>
                  <a:lnTo>
                    <a:pt x="2576945" y="3315854"/>
                  </a:lnTo>
                  <a:cubicBezTo>
                    <a:pt x="2542987" y="3314035"/>
                    <a:pt x="2507606" y="3317372"/>
                    <a:pt x="2475345" y="3306618"/>
                  </a:cubicBezTo>
                  <a:cubicBezTo>
                    <a:pt x="2450219" y="3298243"/>
                    <a:pt x="2432969" y="3274758"/>
                    <a:pt x="2410690" y="3260436"/>
                  </a:cubicBezTo>
                  <a:cubicBezTo>
                    <a:pt x="2356567" y="3225643"/>
                    <a:pt x="2207665" y="3152486"/>
                    <a:pt x="2179781" y="3140363"/>
                  </a:cubicBezTo>
                  <a:cubicBezTo>
                    <a:pt x="2165384" y="3134104"/>
                    <a:pt x="2148604" y="3135744"/>
                    <a:pt x="2133600" y="3131127"/>
                  </a:cubicBezTo>
                  <a:cubicBezTo>
                    <a:pt x="1949456" y="3074468"/>
                    <a:pt x="2134199" y="3127805"/>
                    <a:pt x="2022763" y="3084945"/>
                  </a:cubicBezTo>
                  <a:cubicBezTo>
                    <a:pt x="1966824" y="3063430"/>
                    <a:pt x="1900174" y="3049147"/>
                    <a:pt x="1847272" y="3020291"/>
                  </a:cubicBezTo>
                  <a:cubicBezTo>
                    <a:pt x="1808291" y="2999029"/>
                    <a:pt x="1771351" y="2973833"/>
                    <a:pt x="1736436" y="2946400"/>
                  </a:cubicBezTo>
                  <a:cubicBezTo>
                    <a:pt x="1693333" y="2912533"/>
                    <a:pt x="1657219" y="2867063"/>
                    <a:pt x="1607127" y="2844800"/>
                  </a:cubicBezTo>
                  <a:cubicBezTo>
                    <a:pt x="1545536" y="2817426"/>
                    <a:pt x="1527510" y="2806218"/>
                    <a:pt x="1468581" y="2789381"/>
                  </a:cubicBezTo>
                  <a:cubicBezTo>
                    <a:pt x="1444170" y="2782406"/>
                    <a:pt x="1418550" y="2779585"/>
                    <a:pt x="1394690" y="2770909"/>
                  </a:cubicBezTo>
                  <a:cubicBezTo>
                    <a:pt x="1350619" y="2754883"/>
                    <a:pt x="1308011" y="2735030"/>
                    <a:pt x="1265381" y="2715491"/>
                  </a:cubicBezTo>
                  <a:cubicBezTo>
                    <a:pt x="1200888" y="2685932"/>
                    <a:pt x="1098671" y="2630394"/>
                    <a:pt x="1043709" y="2595418"/>
                  </a:cubicBezTo>
                  <a:cubicBezTo>
                    <a:pt x="1017734" y="2578889"/>
                    <a:pt x="994448" y="2558473"/>
                    <a:pt x="969818" y="2540000"/>
                  </a:cubicBezTo>
                  <a:cubicBezTo>
                    <a:pt x="960582" y="2524606"/>
                    <a:pt x="951747" y="2508964"/>
                    <a:pt x="942109" y="2493818"/>
                  </a:cubicBezTo>
                  <a:cubicBezTo>
                    <a:pt x="930189" y="2475087"/>
                    <a:pt x="905163" y="2438400"/>
                    <a:pt x="905163" y="2438400"/>
                  </a:cubicBezTo>
                  <a:cubicBezTo>
                    <a:pt x="902084" y="2419927"/>
                    <a:pt x="899990" y="2401263"/>
                    <a:pt x="895927" y="2382981"/>
                  </a:cubicBezTo>
                  <a:cubicBezTo>
                    <a:pt x="893815" y="2373477"/>
                    <a:pt x="888802" y="2364776"/>
                    <a:pt x="886690" y="2355272"/>
                  </a:cubicBezTo>
                  <a:cubicBezTo>
                    <a:pt x="882627" y="2336991"/>
                    <a:pt x="880905" y="2318261"/>
                    <a:pt x="877454" y="2299854"/>
                  </a:cubicBezTo>
                  <a:cubicBezTo>
                    <a:pt x="871668" y="2268994"/>
                    <a:pt x="865139" y="2238279"/>
                    <a:pt x="858981" y="2207491"/>
                  </a:cubicBezTo>
                  <a:cubicBezTo>
                    <a:pt x="856419" y="2194682"/>
                    <a:pt x="838864" y="2190410"/>
                    <a:pt x="831272" y="2179781"/>
                  </a:cubicBezTo>
                  <a:cubicBezTo>
                    <a:pt x="823269" y="2168577"/>
                    <a:pt x="819487" y="2154872"/>
                    <a:pt x="812800" y="2142836"/>
                  </a:cubicBezTo>
                  <a:cubicBezTo>
                    <a:pt x="804081" y="2127143"/>
                    <a:pt x="795862" y="2111016"/>
                    <a:pt x="785090" y="2096654"/>
                  </a:cubicBezTo>
                  <a:cubicBezTo>
                    <a:pt x="777253" y="2086204"/>
                    <a:pt x="765882" y="2078863"/>
                    <a:pt x="757381" y="2068945"/>
                  </a:cubicBezTo>
                  <a:cubicBezTo>
                    <a:pt x="726803" y="2033271"/>
                    <a:pt x="736341" y="2032940"/>
                    <a:pt x="701963" y="2004291"/>
                  </a:cubicBezTo>
                  <a:cubicBezTo>
                    <a:pt x="668079" y="1976054"/>
                    <a:pt x="675400" y="1989489"/>
                    <a:pt x="628072" y="1976581"/>
                  </a:cubicBezTo>
                  <a:cubicBezTo>
                    <a:pt x="582637" y="1964190"/>
                    <a:pt x="623454" y="2007369"/>
                    <a:pt x="554181" y="1967345"/>
                  </a:cubicBezTo>
                  <a:close/>
                </a:path>
              </a:pathLst>
            </a:custGeom>
            <a:solidFill>
              <a:srgbClr val="FFFF99"/>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66FFCC"/>
                  </a:solidFill>
                </a:rPr>
                <a:t>“Our”</a:t>
              </a:r>
            </a:p>
          </p:txBody>
        </p:sp>
        <p:grpSp>
          <p:nvGrpSpPr>
            <p:cNvPr id="8199" name="Group 4"/>
            <p:cNvGrpSpPr>
              <a:grpSpLocks/>
            </p:cNvGrpSpPr>
            <p:nvPr/>
          </p:nvGrpSpPr>
          <p:grpSpPr bwMode="auto">
            <a:xfrm>
              <a:off x="6546850" y="1917700"/>
              <a:ext cx="2139950" cy="990600"/>
              <a:chOff x="6770255" y="1219200"/>
              <a:chExt cx="2140527" cy="990600"/>
            </a:xfrm>
          </p:grpSpPr>
          <p:sp>
            <p:nvSpPr>
              <p:cNvPr id="8207" name="TextBox 5"/>
              <p:cNvSpPr txBox="1">
                <a:spLocks noChangeArrowheads="1"/>
              </p:cNvSpPr>
              <p:nvPr/>
            </p:nvSpPr>
            <p:spPr bwMode="auto">
              <a:xfrm>
                <a:off x="6770255" y="1219200"/>
                <a:ext cx="21405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a:latin typeface="Comic Sans MS" pitchFamily="66" charset="0"/>
                  </a:rPr>
                  <a:t>Community boundary</a:t>
                </a:r>
              </a:p>
            </p:txBody>
          </p:sp>
          <p:sp>
            <p:nvSpPr>
              <p:cNvPr id="7" name="Curved Left Arrow 6"/>
              <p:cNvSpPr/>
              <p:nvPr/>
            </p:nvSpPr>
            <p:spPr>
              <a:xfrm>
                <a:off x="8077120" y="1557382"/>
                <a:ext cx="228662" cy="65247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grpSp>
        <p:sp>
          <p:nvSpPr>
            <p:cNvPr id="8200" name="TextBox 7"/>
            <p:cNvSpPr txBox="1">
              <a:spLocks noChangeArrowheads="1"/>
            </p:cNvSpPr>
            <p:nvPr/>
          </p:nvSpPr>
          <p:spPr bwMode="auto">
            <a:xfrm>
              <a:off x="5867400" y="28956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a:latin typeface="Comic Sans MS" pitchFamily="66" charset="0"/>
                </a:rPr>
                <a:t>Community Culture</a:t>
              </a:r>
            </a:p>
          </p:txBody>
        </p:sp>
        <p:sp>
          <p:nvSpPr>
            <p:cNvPr id="8201" name="TextBox 9"/>
            <p:cNvSpPr txBox="1">
              <a:spLocks noChangeArrowheads="1"/>
            </p:cNvSpPr>
            <p:nvPr/>
          </p:nvSpPr>
          <p:spPr bwMode="auto">
            <a:xfrm>
              <a:off x="4572000" y="1295400"/>
              <a:ext cx="423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Comic Sans MS" pitchFamily="66" charset="0"/>
                </a:rPr>
                <a:t>Informal Absorption Model</a:t>
              </a:r>
            </a:p>
          </p:txBody>
        </p:sp>
        <p:sp>
          <p:nvSpPr>
            <p:cNvPr id="2" name="Freeform 1"/>
            <p:cNvSpPr/>
            <p:nvPr/>
          </p:nvSpPr>
          <p:spPr>
            <a:xfrm>
              <a:off x="6019800" y="3657679"/>
              <a:ext cx="1014413" cy="1300195"/>
            </a:xfrm>
            <a:custGeom>
              <a:avLst/>
              <a:gdLst>
                <a:gd name="connsiteX0" fmla="*/ 329610 w 1013877"/>
                <a:gd name="connsiteY0" fmla="*/ 1297172 h 1300767"/>
                <a:gd name="connsiteX1" fmla="*/ 180754 w 1013877"/>
                <a:gd name="connsiteY1" fmla="*/ 1190847 h 1300767"/>
                <a:gd name="connsiteX2" fmla="*/ 106326 w 1013877"/>
                <a:gd name="connsiteY2" fmla="*/ 1084521 h 1300767"/>
                <a:gd name="connsiteX3" fmla="*/ 63796 w 1013877"/>
                <a:gd name="connsiteY3" fmla="*/ 1020726 h 1300767"/>
                <a:gd name="connsiteX4" fmla="*/ 53163 w 1013877"/>
                <a:gd name="connsiteY4" fmla="*/ 988828 h 1300767"/>
                <a:gd name="connsiteX5" fmla="*/ 10633 w 1013877"/>
                <a:gd name="connsiteY5" fmla="*/ 871870 h 1300767"/>
                <a:gd name="connsiteX6" fmla="*/ 0 w 1013877"/>
                <a:gd name="connsiteY6" fmla="*/ 818707 h 1300767"/>
                <a:gd name="connsiteX7" fmla="*/ 21265 w 1013877"/>
                <a:gd name="connsiteY7" fmla="*/ 659219 h 1300767"/>
                <a:gd name="connsiteX8" fmla="*/ 53163 w 1013877"/>
                <a:gd name="connsiteY8" fmla="*/ 584791 h 1300767"/>
                <a:gd name="connsiteX9" fmla="*/ 106326 w 1013877"/>
                <a:gd name="connsiteY9" fmla="*/ 489098 h 1300767"/>
                <a:gd name="connsiteX10" fmla="*/ 159489 w 1013877"/>
                <a:gd name="connsiteY10" fmla="*/ 414670 h 1300767"/>
                <a:gd name="connsiteX11" fmla="*/ 202019 w 1013877"/>
                <a:gd name="connsiteY11" fmla="*/ 340242 h 1300767"/>
                <a:gd name="connsiteX12" fmla="*/ 223284 w 1013877"/>
                <a:gd name="connsiteY12" fmla="*/ 297712 h 1300767"/>
                <a:gd name="connsiteX13" fmla="*/ 308345 w 1013877"/>
                <a:gd name="connsiteY13" fmla="*/ 202019 h 1300767"/>
                <a:gd name="connsiteX14" fmla="*/ 361507 w 1013877"/>
                <a:gd name="connsiteY14" fmla="*/ 170121 h 1300767"/>
                <a:gd name="connsiteX15" fmla="*/ 435935 w 1013877"/>
                <a:gd name="connsiteY15" fmla="*/ 95693 h 1300767"/>
                <a:gd name="connsiteX16" fmla="*/ 478465 w 1013877"/>
                <a:gd name="connsiteY16" fmla="*/ 53163 h 1300767"/>
                <a:gd name="connsiteX17" fmla="*/ 510363 w 1013877"/>
                <a:gd name="connsiteY17" fmla="*/ 31898 h 1300767"/>
                <a:gd name="connsiteX18" fmla="*/ 606056 w 1013877"/>
                <a:gd name="connsiteY18" fmla="*/ 0 h 1300767"/>
                <a:gd name="connsiteX19" fmla="*/ 744279 w 1013877"/>
                <a:gd name="connsiteY19" fmla="*/ 116958 h 1300767"/>
                <a:gd name="connsiteX20" fmla="*/ 871870 w 1013877"/>
                <a:gd name="connsiteY20" fmla="*/ 170121 h 1300767"/>
                <a:gd name="connsiteX21" fmla="*/ 893135 w 1013877"/>
                <a:gd name="connsiteY21" fmla="*/ 308344 h 1300767"/>
                <a:gd name="connsiteX22" fmla="*/ 935665 w 1013877"/>
                <a:gd name="connsiteY22" fmla="*/ 435935 h 1300767"/>
                <a:gd name="connsiteX23" fmla="*/ 956931 w 1013877"/>
                <a:gd name="connsiteY23" fmla="*/ 520995 h 1300767"/>
                <a:gd name="connsiteX24" fmla="*/ 988828 w 1013877"/>
                <a:gd name="connsiteY24" fmla="*/ 616688 h 1300767"/>
                <a:gd name="connsiteX25" fmla="*/ 1010093 w 1013877"/>
                <a:gd name="connsiteY25" fmla="*/ 893135 h 1300767"/>
                <a:gd name="connsiteX26" fmla="*/ 956931 w 1013877"/>
                <a:gd name="connsiteY26" fmla="*/ 1073888 h 1300767"/>
                <a:gd name="connsiteX27" fmla="*/ 627321 w 1013877"/>
                <a:gd name="connsiteY27" fmla="*/ 1084521 h 1300767"/>
                <a:gd name="connsiteX28" fmla="*/ 531628 w 1013877"/>
                <a:gd name="connsiteY28" fmla="*/ 1137684 h 1300767"/>
                <a:gd name="connsiteX29" fmla="*/ 478465 w 1013877"/>
                <a:gd name="connsiteY29" fmla="*/ 1190847 h 1300767"/>
                <a:gd name="connsiteX30" fmla="*/ 414670 w 1013877"/>
                <a:gd name="connsiteY30" fmla="*/ 1233377 h 1300767"/>
                <a:gd name="connsiteX31" fmla="*/ 393405 w 1013877"/>
                <a:gd name="connsiteY31" fmla="*/ 1265274 h 1300767"/>
                <a:gd name="connsiteX32" fmla="*/ 329610 w 1013877"/>
                <a:gd name="connsiteY32" fmla="*/ 1297172 h 13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3877" h="1300767">
                  <a:moveTo>
                    <a:pt x="329610" y="1297172"/>
                  </a:moveTo>
                  <a:cubicBezTo>
                    <a:pt x="294168" y="1284767"/>
                    <a:pt x="224909" y="1232900"/>
                    <a:pt x="180754" y="1190847"/>
                  </a:cubicBezTo>
                  <a:cubicBezTo>
                    <a:pt x="149426" y="1161011"/>
                    <a:pt x="130835" y="1120171"/>
                    <a:pt x="106326" y="1084521"/>
                  </a:cubicBezTo>
                  <a:cubicBezTo>
                    <a:pt x="91847" y="1063461"/>
                    <a:pt x="71878" y="1044972"/>
                    <a:pt x="63796" y="1020726"/>
                  </a:cubicBezTo>
                  <a:cubicBezTo>
                    <a:pt x="60252" y="1010093"/>
                    <a:pt x="57098" y="999322"/>
                    <a:pt x="53163" y="988828"/>
                  </a:cubicBezTo>
                  <a:cubicBezTo>
                    <a:pt x="34139" y="938098"/>
                    <a:pt x="25525" y="926472"/>
                    <a:pt x="10633" y="871870"/>
                  </a:cubicBezTo>
                  <a:cubicBezTo>
                    <a:pt x="5878" y="854435"/>
                    <a:pt x="3544" y="836428"/>
                    <a:pt x="0" y="818707"/>
                  </a:cubicBezTo>
                  <a:cubicBezTo>
                    <a:pt x="7088" y="765544"/>
                    <a:pt x="9379" y="711518"/>
                    <a:pt x="21265" y="659219"/>
                  </a:cubicBezTo>
                  <a:cubicBezTo>
                    <a:pt x="27247" y="632898"/>
                    <a:pt x="41994" y="609363"/>
                    <a:pt x="53163" y="584791"/>
                  </a:cubicBezTo>
                  <a:cubicBezTo>
                    <a:pt x="67640" y="552941"/>
                    <a:pt x="87174" y="517826"/>
                    <a:pt x="106326" y="489098"/>
                  </a:cubicBezTo>
                  <a:cubicBezTo>
                    <a:pt x="123238" y="463730"/>
                    <a:pt x="143002" y="440316"/>
                    <a:pt x="159489" y="414670"/>
                  </a:cubicBezTo>
                  <a:cubicBezTo>
                    <a:pt x="174941" y="390634"/>
                    <a:pt x="188336" y="365327"/>
                    <a:pt x="202019" y="340242"/>
                  </a:cubicBezTo>
                  <a:cubicBezTo>
                    <a:pt x="209609" y="326327"/>
                    <a:pt x="214195" y="310697"/>
                    <a:pt x="223284" y="297712"/>
                  </a:cubicBezTo>
                  <a:cubicBezTo>
                    <a:pt x="230018" y="288092"/>
                    <a:pt x="287323" y="217786"/>
                    <a:pt x="308345" y="202019"/>
                  </a:cubicBezTo>
                  <a:cubicBezTo>
                    <a:pt x="324878" y="189620"/>
                    <a:pt x="345631" y="183351"/>
                    <a:pt x="361507" y="170121"/>
                  </a:cubicBezTo>
                  <a:cubicBezTo>
                    <a:pt x="388460" y="147660"/>
                    <a:pt x="411126" y="120502"/>
                    <a:pt x="435935" y="95693"/>
                  </a:cubicBezTo>
                  <a:cubicBezTo>
                    <a:pt x="450112" y="81516"/>
                    <a:pt x="461783" y="64284"/>
                    <a:pt x="478465" y="53163"/>
                  </a:cubicBezTo>
                  <a:cubicBezTo>
                    <a:pt x="489098" y="46075"/>
                    <a:pt x="498567" y="36813"/>
                    <a:pt x="510363" y="31898"/>
                  </a:cubicBezTo>
                  <a:cubicBezTo>
                    <a:pt x="541400" y="18966"/>
                    <a:pt x="606056" y="0"/>
                    <a:pt x="606056" y="0"/>
                  </a:cubicBezTo>
                  <a:cubicBezTo>
                    <a:pt x="654202" y="64193"/>
                    <a:pt x="647141" y="63974"/>
                    <a:pt x="744279" y="116958"/>
                  </a:cubicBezTo>
                  <a:cubicBezTo>
                    <a:pt x="784728" y="139021"/>
                    <a:pt x="871870" y="170121"/>
                    <a:pt x="871870" y="170121"/>
                  </a:cubicBezTo>
                  <a:cubicBezTo>
                    <a:pt x="898695" y="250595"/>
                    <a:pt x="865725" y="143879"/>
                    <a:pt x="893135" y="308344"/>
                  </a:cubicBezTo>
                  <a:cubicBezTo>
                    <a:pt x="922606" y="485175"/>
                    <a:pt x="898964" y="325834"/>
                    <a:pt x="935665" y="435935"/>
                  </a:cubicBezTo>
                  <a:cubicBezTo>
                    <a:pt x="944907" y="463661"/>
                    <a:pt x="947689" y="493269"/>
                    <a:pt x="956931" y="520995"/>
                  </a:cubicBezTo>
                  <a:lnTo>
                    <a:pt x="988828" y="616688"/>
                  </a:lnTo>
                  <a:cubicBezTo>
                    <a:pt x="1001923" y="721442"/>
                    <a:pt x="1010093" y="770951"/>
                    <a:pt x="1010093" y="893135"/>
                  </a:cubicBezTo>
                  <a:cubicBezTo>
                    <a:pt x="1010093" y="911394"/>
                    <a:pt x="1035020" y="1064964"/>
                    <a:pt x="956931" y="1073888"/>
                  </a:cubicBezTo>
                  <a:cubicBezTo>
                    <a:pt x="847715" y="1086370"/>
                    <a:pt x="737191" y="1080977"/>
                    <a:pt x="627321" y="1084521"/>
                  </a:cubicBezTo>
                  <a:cubicBezTo>
                    <a:pt x="587212" y="1097892"/>
                    <a:pt x="568186" y="1101126"/>
                    <a:pt x="531628" y="1137684"/>
                  </a:cubicBezTo>
                  <a:cubicBezTo>
                    <a:pt x="513907" y="1155405"/>
                    <a:pt x="499317" y="1176946"/>
                    <a:pt x="478465" y="1190847"/>
                  </a:cubicBezTo>
                  <a:lnTo>
                    <a:pt x="414670" y="1233377"/>
                  </a:lnTo>
                  <a:cubicBezTo>
                    <a:pt x="407582" y="1244009"/>
                    <a:pt x="404241" y="1258501"/>
                    <a:pt x="393405" y="1265274"/>
                  </a:cubicBezTo>
                  <a:cubicBezTo>
                    <a:pt x="357586" y="1287661"/>
                    <a:pt x="365052" y="1309577"/>
                    <a:pt x="329610" y="1297172"/>
                  </a:cubicBezTo>
                  <a:close/>
                </a:path>
              </a:pathLst>
            </a:custGeom>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203" name="TextBox 2"/>
            <p:cNvSpPr txBox="1">
              <a:spLocks noChangeArrowheads="1"/>
            </p:cNvSpPr>
            <p:nvPr/>
          </p:nvSpPr>
          <p:spPr bwMode="auto">
            <a:xfrm>
              <a:off x="6019800" y="4038600"/>
              <a:ext cx="1014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400">
                  <a:solidFill>
                    <a:schemeClr val="bg1"/>
                  </a:solidFill>
                  <a:latin typeface="Comic Sans MS" pitchFamily="66" charset="0"/>
                </a:rPr>
                <a:t>“Our Project”</a:t>
              </a:r>
            </a:p>
          </p:txBody>
        </p:sp>
        <p:sp>
          <p:nvSpPr>
            <p:cNvPr id="5" name="Curved Left Arrow 4"/>
            <p:cNvSpPr/>
            <p:nvPr/>
          </p:nvSpPr>
          <p:spPr>
            <a:xfrm rot="13974287">
              <a:off x="5230807" y="3975198"/>
              <a:ext cx="501662" cy="946150"/>
            </a:xfrm>
            <a:prstGeom prst="curvedLeftArrow">
              <a:avLst/>
            </a:prstGeom>
            <a:solidFill>
              <a:srgbClr val="F6F61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6" name="Curved Right Arrow 5"/>
            <p:cNvSpPr/>
            <p:nvPr/>
          </p:nvSpPr>
          <p:spPr>
            <a:xfrm rot="13591021">
              <a:off x="6226169" y="4902322"/>
              <a:ext cx="495312" cy="990600"/>
            </a:xfrm>
            <a:prstGeom prst="curvedRightArrow">
              <a:avLst/>
            </a:prstGeom>
            <a:solidFill>
              <a:srgbClr val="F6F61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pic>
          <p:nvPicPr>
            <p:cNvPr id="820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5998"/>
              <a:ext cx="647374" cy="45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5" name="TextBox 13"/>
          <p:cNvSpPr txBox="1">
            <a:spLocks noChangeArrowheads="1"/>
          </p:cNvSpPr>
          <p:nvPr/>
        </p:nvSpPr>
        <p:spPr bwMode="auto">
          <a:xfrm>
            <a:off x="1139825" y="6302375"/>
            <a:ext cx="22288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100">
                <a:latin typeface="Comic Sans MS" pitchFamily="66" charset="0"/>
              </a:rPr>
              <a:t>©2014 James Kent Associates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2057400" y="1524000"/>
            <a:ext cx="5334000" cy="3598863"/>
          </a:xfrm>
          <a:prstGeom prst="rect">
            <a:avLst/>
          </a:prstGeom>
          <a:solidFill>
            <a:srgbClr val="FFC000"/>
          </a:solidFill>
          <a:ln w="25400">
            <a:solidFill>
              <a:schemeClr val="tx1"/>
            </a:solidFill>
            <a:miter lim="800000"/>
            <a:headEnd/>
            <a:tailEnd/>
          </a:ln>
          <a:effectLst>
            <a:outerShdw dist="107763" dir="2700000" algn="ctr" rotWithShape="0">
              <a:schemeClr val="bg2"/>
            </a:outerShdw>
          </a:effectLst>
        </p:spPr>
        <p:txBody>
          <a:bodyPr lIns="90488" tIns="44450" rIns="90488" bIns="44450">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50000"/>
              </a:spcBef>
              <a:buFontTx/>
              <a:buNone/>
            </a:pPr>
            <a:r>
              <a:rPr lang="en-US" altLang="en-US" sz="2400">
                <a:latin typeface="Comic Sans MS" pitchFamily="66" charset="0"/>
              </a:rPr>
              <a:t>“The process is this--one puts down endless observations, questions and remarks. The number grows and grows. Eventually they all seem headed in one direction and then they whirl like sparks out of a bonfire. And then one day they seem to mean something.”</a:t>
            </a:r>
          </a:p>
          <a:p>
            <a:pPr algn="ctr">
              <a:spcBef>
                <a:spcPct val="50000"/>
              </a:spcBef>
              <a:buFontTx/>
              <a:buNone/>
            </a:pPr>
            <a:r>
              <a:rPr lang="en-US" altLang="en-US" sz="2400">
                <a:latin typeface="Comic Sans MS" pitchFamily="66" charset="0"/>
              </a:rPr>
              <a:t>John Steinbeck</a:t>
            </a:r>
          </a:p>
        </p:txBody>
      </p:sp>
      <p:sp>
        <p:nvSpPr>
          <p:cNvPr id="10243" name="TextBox 4"/>
          <p:cNvSpPr txBox="1">
            <a:spLocks noChangeArrowheads="1"/>
          </p:cNvSpPr>
          <p:nvPr/>
        </p:nvSpPr>
        <p:spPr bwMode="auto">
          <a:xfrm>
            <a:off x="1295400" y="381000"/>
            <a:ext cx="647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800">
                <a:latin typeface="Comic Sans MS" pitchFamily="66" charset="0"/>
              </a:rPr>
              <a:t>Describing Community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4252</TotalTime>
  <Words>1199</Words>
  <Application>Microsoft Office PowerPoint</Application>
  <PresentationFormat>On-screen Show (4:3)</PresentationFormat>
  <Paragraphs>302</Paragraphs>
  <Slides>31</Slides>
  <Notes>11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Social Ecology Associates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Preister</dc:creator>
  <cp:lastModifiedBy>Banana</cp:lastModifiedBy>
  <cp:revision>266</cp:revision>
  <cp:lastPrinted>2013-06-18T19:04:53Z</cp:lastPrinted>
  <dcterms:created xsi:type="dcterms:W3CDTF">2001-11-21T18:56:33Z</dcterms:created>
  <dcterms:modified xsi:type="dcterms:W3CDTF">2014-07-01T23:58:12Z</dcterms:modified>
</cp:coreProperties>
</file>